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303" r:id="rId2"/>
    <p:sldId id="323" r:id="rId3"/>
    <p:sldId id="294" r:id="rId4"/>
    <p:sldId id="302" r:id="rId5"/>
    <p:sldId id="328" r:id="rId6"/>
    <p:sldId id="329" r:id="rId7"/>
    <p:sldId id="316" r:id="rId8"/>
    <p:sldId id="333" r:id="rId9"/>
    <p:sldId id="331" r:id="rId10"/>
    <p:sldId id="324" r:id="rId11"/>
    <p:sldId id="326" r:id="rId12"/>
    <p:sldId id="332" r:id="rId13"/>
    <p:sldId id="314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27" r:id="rId24"/>
  </p:sldIdLst>
  <p:sldSz cx="9144000" cy="6858000" type="screen4x3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88" autoAdjust="0"/>
  </p:normalViewPr>
  <p:slideViewPr>
    <p:cSldViewPr>
      <p:cViewPr varScale="1">
        <p:scale>
          <a:sx n="87" d="100"/>
          <a:sy n="87" d="100"/>
        </p:scale>
        <p:origin x="-146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0"/>
      <c:perspective val="0"/>
    </c:view3D>
    <c:plotArea>
      <c:layout>
        <c:manualLayout>
          <c:layoutTarget val="inner"/>
          <c:xMode val="edge"/>
          <c:yMode val="edge"/>
          <c:x val="4.132189068471704E-2"/>
          <c:y val="8.0019231270611474E-2"/>
          <c:w val="0.65200020401196368"/>
          <c:h val="0.80099700350997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15-16 баллов (высокий уровень)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0.15000000000000008</c:v>
                </c:pt>
                <c:pt idx="1">
                  <c:v>0.14000000000000001</c:v>
                </c:pt>
                <c:pt idx="2">
                  <c:v>0.21000000000000008</c:v>
                </c:pt>
                <c:pt idx="3">
                  <c:v>0.16000000000000009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13-14 баллов,( повышенный уровень)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0.26</c:v>
                </c:pt>
                <c:pt idx="1">
                  <c:v>0.48000000000000015</c:v>
                </c:pt>
                <c:pt idx="2">
                  <c:v>0.12000000000000002</c:v>
                </c:pt>
                <c:pt idx="3">
                  <c:v>0.29000000000000015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9-12 баллов (базовый уровень)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0.5900000000000003</c:v>
                </c:pt>
                <c:pt idx="1">
                  <c:v>0.38000000000000017</c:v>
                </c:pt>
                <c:pt idx="2">
                  <c:v>0.67000000000000048</c:v>
                </c:pt>
                <c:pt idx="3">
                  <c:v>0.55000000000000004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баллов (пониженный уровень)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cylinder"/>
        <c:axId val="120441472"/>
        <c:axId val="146502016"/>
        <c:axId val="0"/>
      </c:bar3DChart>
      <c:catAx>
        <c:axId val="120441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6502016"/>
        <c:crosses val="autoZero"/>
        <c:auto val="1"/>
        <c:lblAlgn val="ctr"/>
        <c:lblOffset val="100"/>
      </c:catAx>
      <c:valAx>
        <c:axId val="146502016"/>
        <c:scaling>
          <c:orientation val="minMax"/>
        </c:scaling>
        <c:axPos val="l"/>
        <c:majorGridlines/>
        <c:numFmt formatCode="0%" sourceLinked="1"/>
        <c:tickLblPos val="nextTo"/>
        <c:crossAx val="1204414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7.5544174135723438E-2"/>
          <c:y val="0.11749999999999998"/>
          <c:w val="0.90784580132506865"/>
          <c:h val="0.680696964530696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75</c:v>
                </c:pt>
                <c:pt idx="2">
                  <c:v>16</c:v>
                </c:pt>
                <c:pt idx="3">
                  <c:v>40.300000000000004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триместр</c:v>
                </c:pt>
              </c:strCache>
            </c:strRef>
          </c:tx>
          <c:dLbls>
            <c:dLbl>
              <c:idx val="0"/>
              <c:layout>
                <c:manualLayout>
                  <c:x val="6.0886317813635734E-3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4.5664738360224871E-3"/>
                  <c:y val="9.23976611023550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62.1</c:v>
                </c:pt>
                <c:pt idx="2">
                  <c:v>21</c:v>
                </c:pt>
                <c:pt idx="3">
                  <c:v>31.3</c:v>
                </c:pt>
              </c:numCache>
            </c:numRef>
          </c:val>
        </c:ser>
        <c:axId val="146403712"/>
        <c:axId val="146405248"/>
      </c:barChart>
      <c:catAx>
        <c:axId val="146403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13"/>
            </a:pPr>
            <a:endParaRPr lang="ru-RU"/>
          </a:p>
        </c:txPr>
        <c:crossAx val="146405248"/>
        <c:crosses val="autoZero"/>
        <c:auto val="1"/>
        <c:lblAlgn val="ctr"/>
        <c:lblOffset val="100"/>
      </c:catAx>
      <c:valAx>
        <c:axId val="146405248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13"/>
            </a:pPr>
            <a:endParaRPr lang="ru-RU"/>
          </a:p>
        </c:txPr>
        <c:crossAx val="146403712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/>
    </c:legend>
    <c:plotVisOnly val="1"/>
    <c:dispBlanksAs val="gap"/>
  </c:chart>
  <c:txPr>
    <a:bodyPr/>
    <a:lstStyle/>
    <a:p>
      <a:pPr>
        <a:defRPr sz="1814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сентябрь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 кл.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20</c:v>
                </c:pt>
                <c:pt idx="1">
                  <c:v>19.2</c:v>
                </c:pt>
                <c:pt idx="2">
                  <c:v>13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октябрь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 кл.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19.2</c:v>
                </c:pt>
                <c:pt idx="1">
                  <c:v>27</c:v>
                </c:pt>
                <c:pt idx="2">
                  <c:v>8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ноябрь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 кл.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27</c:v>
                </c:pt>
                <c:pt idx="1">
                  <c:v>26</c:v>
                </c:pt>
                <c:pt idx="2">
                  <c:v>8</c:v>
                </c:pt>
                <c:pt idx="3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декабрь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 кл.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26</c:v>
                </c:pt>
                <c:pt idx="1">
                  <c:v>28</c:v>
                </c:pt>
                <c:pt idx="2">
                  <c:v>8</c:v>
                </c:pt>
                <c:pt idx="3">
                  <c:v>21</c:v>
                </c:pt>
              </c:numCache>
            </c:numRef>
          </c:val>
        </c:ser>
        <c:axId val="147161088"/>
        <c:axId val="147162240"/>
      </c:barChart>
      <c:catAx>
        <c:axId val="147161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47162240"/>
        <c:crosses val="autoZero"/>
        <c:auto val="1"/>
        <c:lblAlgn val="ctr"/>
        <c:lblOffset val="100"/>
      </c:catAx>
      <c:valAx>
        <c:axId val="147162240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47161088"/>
        <c:crosses val="autoZero"/>
        <c:crossBetween val="between"/>
        <c:majorUnit val="10"/>
      </c:valAx>
      <c:spPr>
        <a:noFill/>
        <a:ln w="25396">
          <a:noFill/>
        </a:ln>
      </c:spPr>
    </c:plotArea>
    <c:legend>
      <c:legendPos val="b"/>
      <c:layout>
        <c:manualLayout>
          <c:xMode val="edge"/>
          <c:yMode val="edge"/>
          <c:x val="0.15549197304831922"/>
          <c:y val="0.92635289284491618"/>
          <c:w val="0.55476442111402768"/>
          <c:h val="5.9648256532714147E-2"/>
        </c:manualLayout>
      </c:layout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EAE0EF4A-33EE-4DA3-A4F8-4EF4A323075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3" tIns="45277" rIns="90553" bIns="452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553" tIns="45277" rIns="90553" bIns="4527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2CE6F295-6B47-4470-9282-2E28C57B5C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56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3B1D1B-EB29-43F2-BE93-BE3F284FCD3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7F9DF2-B956-47A8-83B5-CF91186392F8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6F295-6B47-4470-9282-2E28C57B5C9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6F295-6B47-4470-9282-2E28C57B5C9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26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" TargetMode="External"/><Relationship Id="rId2" Type="http://schemas.openxmlformats.org/officeDocument/2006/relationships/hyperlink" Target="http://obrnadzor.g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ge55.ru/" TargetMode="External"/><Relationship Id="rId5" Type="http://schemas.openxmlformats.org/officeDocument/2006/relationships/hyperlink" Target="http://obr55.ru/" TargetMode="External"/><Relationship Id="rId4" Type="http://schemas.openxmlformats.org/officeDocument/2006/relationships/hyperlink" Target="http://mobr.omskportal.r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363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b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«ОГЭ как составная часть оценки качества образования»</a:t>
            </a:r>
            <a:endParaRPr lang="ru-RU" sz="32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872808" cy="108012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18.01.2024</a:t>
            </a:r>
            <a:endParaRPr lang="ru-RU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 период: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21 мая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иностранные языки (английский)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22 мая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иностранные языки (английский)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27 мая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биология, информатика, обществознание, химия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 мая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география, история, физика, химия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математика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информатика, география, обществознание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биология, физика, литература, информатика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Резерв: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24 июня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25 июня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всем предметам (за исключением русского языка и математики)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26 июня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всем предметам (за исключением русского языка и математики)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27 июня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математика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июля 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всем предметам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июля 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всем предметам </a:t>
            </a:r>
          </a:p>
          <a:p>
            <a:pPr>
              <a:buFont typeface="Wingdings 3" pitchFamily="18" charset="2"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Расписание ОГЭ (основного государственного экзамена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 Федеральной службы по надзору в сфере образования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науки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http://obrnadzor.gov.ru/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 Федерального государственного бюджетного научного учреждения «Федеральный институт педагогических измерений»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https://fipi.ru/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 Министерства образования Омской области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http://mobr.omskportal.ru/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 Казенного учреждения Омской области «Региональный информационно-аналитический центр системы образования»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http://obr55.ru/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https://ege55.ru/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/>
              <a:t> </a:t>
            </a:r>
            <a:endParaRPr lang="ru-RU" sz="1200" dirty="0" smtClean="0"/>
          </a:p>
          <a:p>
            <a:pPr>
              <a:buFont typeface="Wingdings 3" pitchFamily="18" charset="2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по ГИА-2024 </a:t>
            </a:r>
            <a:br>
              <a:rPr lang="ru-RU" sz="31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Организованное горячее </a:t>
            </a:r>
            <a:r>
              <a:rPr lang="ru-RU" sz="36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питание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4625" y="1050925"/>
          <a:ext cx="8572500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35785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28 декабря состоялся традиционный Новогодний КВН в 9-11 классах.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номинации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«Самая музыкальная команда»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победила команда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класса.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номинации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«Незабываемые домашние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победу одержала команда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класса.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номинации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«Самое креативное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видеоприветствие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лучшими стали обучающиеся команды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класса.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Новогодний КВН</a:t>
            </a:r>
            <a:endParaRPr lang="ru-RU" sz="28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AutoShape 2" descr="blob:https://web.whatsapp.com/500ae086-93a7-46b6-bb0a-3316ba1c30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blob:https://web.whatsapp.com/500ae086-93a7-46b6-bb0a-3316ba1c30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blob:https://web.whatsapp.com/500ae086-93a7-46b6-bb0a-3316ba1c30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blob:https://web.whatsapp.com/500ae086-93a7-46b6-bb0a-3316ba1c30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Users\Стародубцева\Desktop\Презентации и фильмы\9 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3501008"/>
            <a:ext cx="2592288" cy="3024336"/>
          </a:xfrm>
          <a:prstGeom prst="rect">
            <a:avLst/>
          </a:prstGeom>
          <a:noFill/>
        </p:spPr>
      </p:pic>
      <p:pic>
        <p:nvPicPr>
          <p:cNvPr id="1027" name="Picture 3" descr="C:\Users\Стародубцева\Desktop\Презентации и фильмы\9 б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5" y="3501008"/>
            <a:ext cx="2664295" cy="3024336"/>
          </a:xfrm>
          <a:prstGeom prst="rect">
            <a:avLst/>
          </a:prstGeom>
          <a:noFill/>
        </p:spPr>
      </p:pic>
      <p:pic>
        <p:nvPicPr>
          <p:cNvPr id="1028" name="Picture 4" descr="C:\Users\Стародубцева\Desktop\Презентации и фильмы\9 в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501008"/>
            <a:ext cx="259228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0" name="Picture 10" descr="http://www.vectorizados.com/muestras/cuaderno-y-pluma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2357422" y="1920629"/>
            <a:ext cx="4500594" cy="410065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237312"/>
            <a:ext cx="9144000" cy="28803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г. Омск, 2019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15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Министерство образования Омской области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5786" y="1220559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Итоговое </a:t>
            </a:r>
            <a:r>
              <a:rPr lang="ru-RU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собеседовние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 русскому языку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577" y="476672"/>
            <a:ext cx="8229600" cy="6529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организацию </a:t>
            </a:r>
            <a:b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итогового собеседования</a:t>
            </a:r>
            <a:endParaRPr lang="ru-RU" sz="2800" b="1" dirty="0"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34" y="184482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285750" indent="-285750" algn="just"/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776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2400" b="1" spc="-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</a:t>
            </a:r>
            <a:r>
              <a:rPr lang="ru-RU" sz="2400" b="1" spc="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Федеральной</a:t>
            </a:r>
            <a:r>
              <a:rPr lang="ru-RU" sz="2400" b="1" spc="-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13" dirty="0" smtClean="0">
                <a:latin typeface="Times New Roman" pitchFamily="18" charset="0"/>
                <a:cs typeface="Times New Roman" pitchFamily="18" charset="0"/>
              </a:rPr>
              <a:t>службы</a:t>
            </a:r>
            <a:r>
              <a:rPr lang="ru-RU" sz="2400" b="1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надзору в сфере образования</a:t>
            </a:r>
            <a:r>
              <a:rPr lang="ru-RU" sz="2400" b="1" spc="-3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spc="-16" dirty="0" smtClean="0">
                <a:latin typeface="Times New Roman" pitchFamily="18" charset="0"/>
                <a:cs typeface="Times New Roman" pitchFamily="18" charset="0"/>
              </a:rPr>
              <a:t>науки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18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400" b="1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апреля 2023</a:t>
            </a:r>
            <a:r>
              <a:rPr lang="ru-RU" sz="2400" b="1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165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400" b="1" spc="52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spc="15" dirty="0" smtClean="0">
                <a:latin typeface="Times New Roman" pitchFamily="18" charset="0"/>
                <a:cs typeface="Times New Roman" pitchFamily="18" charset="0"/>
              </a:rPr>
              <a:t>232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/551 </a:t>
            </a:r>
            <a:r>
              <a:rPr lang="ru-RU" sz="2400" spc="-11" dirty="0" smtClean="0">
                <a:latin typeface="Times New Roman" pitchFamily="18" charset="0"/>
                <a:cs typeface="Times New Roman" pitchFamily="18" charset="0"/>
              </a:rPr>
              <a:t>«Об</a:t>
            </a:r>
            <a:r>
              <a:rPr lang="ru-RU" sz="2400" spc="3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утверждении</a:t>
            </a:r>
            <a:r>
              <a:rPr lang="ru-RU" sz="24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Порядка проведения</a:t>
            </a:r>
            <a:r>
              <a:rPr lang="ru-RU" sz="2400" spc="3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государственной итоговой</a:t>
            </a:r>
            <a:r>
              <a:rPr lang="ru-RU" sz="2400" spc="1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аттестации</a:t>
            </a:r>
            <a:r>
              <a:rPr lang="ru-RU" sz="2400" spc="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400" spc="1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образовательным</a:t>
            </a:r>
            <a:r>
              <a:rPr lang="ru-RU" sz="2400" spc="1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программам основного общего</a:t>
            </a:r>
            <a:r>
              <a:rPr lang="ru-RU" sz="2400" spc="1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6406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389" y="584684"/>
            <a:ext cx="8147248" cy="64807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</a:t>
            </a:r>
            <a:b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</a:t>
            </a:r>
            <a:endParaRPr lang="ru-RU" sz="2800" b="1" dirty="0"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139" y="692696"/>
            <a:ext cx="856895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проведения –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</a:p>
          <a:p>
            <a:pPr algn="ctr"/>
            <a:endParaRPr lang="ru-RU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с ОВЗ, детей-инвалидов и инвалидов время увеличивается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30 минут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в 09.00 часов</a:t>
            </a:r>
            <a:b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местному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3964057"/>
              </p:ext>
            </p:extLst>
          </p:nvPr>
        </p:nvGraphicFramePr>
        <p:xfrm>
          <a:off x="827584" y="1772816"/>
          <a:ext cx="7704858" cy="8314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82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682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68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срок</a:t>
                      </a:r>
                      <a:endParaRPr lang="ru-RU" sz="20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сроки</a:t>
                      </a:r>
                      <a:endParaRPr lang="ru-RU" sz="20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14.02.2024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13.03.2024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15.04.2024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384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325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итогового собеседования </a:t>
            </a:r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</a:t>
            </a:r>
            <a:endParaRPr lang="ru-RU" sz="2800" b="1" u="sng" dirty="0"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793890" y="1700808"/>
            <a:ext cx="7868125" cy="4464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себе средства связи, фото, аудио 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видеоаппаратуру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письменные заметки и иные средства хранения и передачи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13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223" y="1772816"/>
            <a:ext cx="8357554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Тиражирование </a:t>
            </a:r>
            <a:r>
              <a:rPr lang="ru-RU" sz="28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</a:t>
            </a:r>
            <a:br>
              <a:rPr lang="ru-RU" sz="28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итогового собеседован</a:t>
            </a:r>
            <a:r>
              <a:rPr lang="ru-RU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итогового собеседования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07.30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часов по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местному времени ответственный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технического специалиста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с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сайта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РИАЦ и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тиражирует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22108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4002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59632" y="332656"/>
            <a:ext cx="6984776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итогового собеседования </a:t>
            </a:r>
          </a:p>
          <a:p>
            <a:pPr algn="ctr"/>
            <a:r>
              <a:rPr lang="ru-RU" sz="24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  <a:endParaRPr lang="ru-RU" sz="24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24960" y="1340768"/>
            <a:ext cx="3959007" cy="156247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</a:t>
            </a: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вслух небольшого текста </a:t>
            </a:r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305731" y="3451907"/>
            <a:ext cx="3978236" cy="1458919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прочитанного текста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 flipH="1">
            <a:off x="4860033" y="3501007"/>
            <a:ext cx="3960438" cy="1458919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4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диалоге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экзаменатором-собеседником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с двумя вырезанными противолежащими углами 22"/>
          <p:cNvSpPr/>
          <p:nvPr/>
        </p:nvSpPr>
        <p:spPr>
          <a:xfrm>
            <a:off x="4860033" y="1340768"/>
            <a:ext cx="3960440" cy="156247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3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Монологическое высказывание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(это может быть описание, повествование, рассуждение)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6253" y="5234614"/>
            <a:ext cx="8280204" cy="6461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всего времени ответа ведется аудиозапись!</a:t>
            </a:r>
          </a:p>
        </p:txBody>
      </p:sp>
    </p:spTree>
    <p:extLst>
      <p:ext uri="{BB962C8B-B14F-4D97-AF65-F5344CB8AC3E}">
        <p14:creationId xmlns:p14="http://schemas.microsoft.com/office/powerpoint/2010/main" xmlns="" val="105393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4578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Защита индивидуального итогового проекта (ИИП) с 11 по 13 декабря 2023 года.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Итоговое собеседование по русскому языку как допуск к ГИА-9.</a:t>
            </a:r>
          </a:p>
          <a:p>
            <a:pPr eaLnBrk="1" hangingPunct="1">
              <a:buFont typeface="Wingdings 3" pitchFamily="18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3.До 1 марта подача заявления на прохождение ГИА 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Успешное освоение ООП ООО (педагогический совет). Допуск к ГИА-9.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«Последний звонок» –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25.05.2024.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Успешное прохождение ГИА-9 в 2024 году.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Вручение аттестатов за курс ООО -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29.06.2024.</a:t>
            </a:r>
          </a:p>
          <a:p>
            <a:pPr eaLnBrk="1" hangingPunct="1">
              <a:buFont typeface="Wingdings 3" pitchFamily="18" charset="2"/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214554"/>
          <a:ext cx="6119834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12"/>
                <a:gridCol w="1944216"/>
                <a:gridCol w="1919706"/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 срок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сроки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14.02.2024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13.03.2024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15.04.2024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92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142225" y="241024"/>
            <a:ext cx="2016224" cy="1224136"/>
          </a:xfrm>
          <a:prstGeom prst="cloudCallout">
            <a:avLst>
              <a:gd name="adj1" fmla="val 28643"/>
              <a:gd name="adj2" fmla="val 79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Незачет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7164288" y="88488"/>
            <a:ext cx="1728192" cy="1368152"/>
          </a:xfrm>
          <a:prstGeom prst="cloudCallout">
            <a:avLst>
              <a:gd name="adj1" fmla="val -59505"/>
              <a:gd name="adj2" fmla="val 531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Зачет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915816" y="332657"/>
            <a:ext cx="2880320" cy="7948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Для получения «зачета» необходимо набрать                     10 из 20 баллов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31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3608" y="1623380"/>
            <a:ext cx="7344816" cy="972108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ответов участников итогового собеседования по русскому языку завершается не позднее чем через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дней с даты его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52325" y="2780928"/>
            <a:ext cx="7344816" cy="2304256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образовательных организаций не позднее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рабочих  дней после получения от органов местного самоуправления, осуществляющих управление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результатов итогового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обеспечивают ознакомление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ними обучающихся и (или) их родителей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0516" y="260648"/>
            <a:ext cx="726296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результатами </a:t>
            </a:r>
          </a:p>
          <a:p>
            <a:pPr algn="ctr"/>
            <a:r>
              <a:rPr lang="ru-RU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</a:t>
            </a:r>
            <a:endParaRPr lang="ru-RU" sz="28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93249" y="5270624"/>
            <a:ext cx="7262967" cy="914400"/>
          </a:xfrm>
          <a:prstGeom prst="roundRect">
            <a:avLst/>
          </a:prstGeom>
          <a:gradFill>
            <a:gsLst>
              <a:gs pos="24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итогового собеседования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 – </a:t>
            </a: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БЕССРОЧНО</a:t>
            </a:r>
            <a:endParaRPr lang="ru-RU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02182"/>
            <a:ext cx="777686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допуск к проведению </a:t>
            </a:r>
          </a:p>
          <a:p>
            <a:pPr algn="ctr"/>
            <a:r>
              <a:rPr lang="ru-RU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в текущем учебном году</a:t>
            </a:r>
            <a:endParaRPr lang="ru-RU" sz="24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2100658"/>
            <a:ext cx="7704856" cy="914400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получившие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6888" y="3501008"/>
            <a:ext cx="7704856" cy="914400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не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явившиеся по уважительным причинам, подтвержденным документально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869160"/>
            <a:ext cx="7704856" cy="914400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не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завершившие итоговое </a:t>
            </a:r>
            <a:r>
              <a:rPr lang="ru-RU"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</a:t>
            </a: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уважительным причинам</a:t>
            </a:r>
            <a:r>
              <a:rPr lang="ru-RU"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подтвержденным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 </a:t>
            </a:r>
          </a:p>
        </p:txBody>
      </p:sp>
    </p:spTree>
    <p:extLst>
      <p:ext uri="{BB962C8B-B14F-4D97-AF65-F5344CB8AC3E}">
        <p14:creationId xmlns:p14="http://schemas.microsoft.com/office/powerpoint/2010/main" xmlns="" val="33971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 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Желаем  удачи ! 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36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92897"/>
            <a:ext cx="38884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7726658"/>
              </p:ext>
            </p:extLst>
          </p:nvPr>
        </p:nvGraphicFramePr>
        <p:xfrm>
          <a:off x="467544" y="1484784"/>
          <a:ext cx="835292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4E3B30"/>
                </a:solidFill>
              </a:rPr>
              <a:t>                  </a:t>
            </a:r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защиты ИИП -9: </a:t>
            </a:r>
            <a:b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81 обучающийся</a:t>
            </a:r>
            <a:endParaRPr lang="ru-RU" sz="28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Ибрагимова Доминика  9 «А»</a:t>
            </a: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Кильдагулова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Айлана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9 «А»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Диких Мирослава 9 «Б»</a:t>
            </a: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Руснак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Ева 9 «Б»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Расторгуева Александра 9 «В»</a:t>
            </a: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Ровинская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Кира 9 «В»</a:t>
            </a: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Садриева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9 «В»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Обучающимся, которые набрали от 15 до 16 баллов, рекомендовано принять участие в конференции «Шаги в науку</a:t>
            </a:r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»:</a:t>
            </a:r>
            <a:endParaRPr lang="ru-RU" sz="28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51216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Успеваемость в 9-х классах</a:t>
            </a:r>
            <a:b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триместр 2023-2024 учебный год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50863" y="1651000"/>
          <a:ext cx="80422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Закончила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триместр 2023-2024 учебного года на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отлично:  </a:t>
            </a:r>
          </a:p>
          <a:p>
            <a:pPr>
              <a:buFont typeface="Wingdings 3" pitchFamily="18" charset="2"/>
              <a:buNone/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Унжакова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Александра 9 «Б» класс </a:t>
            </a:r>
          </a:p>
          <a:p>
            <a:pPr>
              <a:buFont typeface="Wingdings 3" pitchFamily="18" charset="2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pitchFamily="18" charset="2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 одной «3»: 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обучающихся по предметам ( русский язык, геометрия)</a:t>
            </a:r>
          </a:p>
          <a:p>
            <a:pPr>
              <a:buFont typeface="Wingdings 3" pitchFamily="18" charset="2"/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Неуспевающий: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обучающийся ( русский язык, литература, алгебра, геометрия, вероятность и статистика, география, обществознание и химия)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успеваемости</a:t>
            </a:r>
            <a:b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 9-х классах</a:t>
            </a:r>
            <a:endParaRPr lang="ru-RU" sz="3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35771"/>
          <a:ext cx="8784977" cy="557316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88232"/>
                <a:gridCol w="648072"/>
                <a:gridCol w="728915"/>
                <a:gridCol w="783253"/>
                <a:gridCol w="792088"/>
                <a:gridCol w="1656184"/>
                <a:gridCol w="2088233"/>
              </a:tblGrid>
              <a:tr h="9891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% выполнения работы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9А (28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l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писали- 26)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9Б (29,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писали-23)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В (27,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писали-21)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 (84,    писали-70)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пробного ОГЭ- математика</a:t>
            </a:r>
            <a:endParaRPr lang="ru-RU" sz="28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Русский язык  - 16.03.2024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География         - 05.03.2024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Даты проведения пробных экзаменов в формате ОГЭ</a:t>
            </a:r>
            <a:endParaRPr lang="ru-RU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881562"/>
          </a:xfrm>
        </p:spPr>
        <p:txBody>
          <a:bodyPr>
            <a:normAutofit/>
          </a:bodyPr>
          <a:lstStyle/>
          <a:p>
            <a:pPr marL="365125" lvl="1" indent="-255588">
              <a:spcBef>
                <a:spcPts val="400"/>
              </a:spcBef>
              <a:buSzPct val="68000"/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«Решение задач повышенной трудности по математике»: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 А -суббота (1и 2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 Б- понедельник (2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 В- суббота (5 урок)  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«Элективный курс по русскому языку»: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 А -пятница (4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 Б- по расписанию уроков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 В- суббота (7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«Умей и действуй» подготовка по обществознанию: 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9 А -9 Б -четверг (8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9 В -среда (8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 Географический мир» подготовка по географии: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9 А -среда ( 7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9 Б- пятница (7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9 В- пятница (7 урок)</a:t>
            </a:r>
          </a:p>
          <a:p>
            <a:pPr>
              <a:buFont typeface="Wingdings 3" pitchFamily="18" charset="2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Подготовка  к ГИА-9 </a:t>
            </a:r>
            <a:endParaRPr lang="ru-RU" sz="32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2998</TotalTime>
  <Words>874</Words>
  <Application>Microsoft Office PowerPoint</Application>
  <PresentationFormat>Экран (4:3)</PresentationFormat>
  <Paragraphs>205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Родительское собрание «ОГЭ как составная часть оценки качества образования»</vt:lpstr>
      <vt:lpstr>Слайд 2</vt:lpstr>
      <vt:lpstr>                  Результаты защиты ИИП -9:  81 обучающийся</vt:lpstr>
      <vt:lpstr>Обучающимся, которые набрали от 15 до 16 баллов, рекомендовано принять участие в конференции «Шаги в науку»:</vt:lpstr>
      <vt:lpstr>Успеваемость в 9-х классах I триместр 2023-2024 учебный год </vt:lpstr>
      <vt:lpstr>Результаты успеваемости в 9-х классах</vt:lpstr>
      <vt:lpstr>Результаты пробного ОГЭ- математика</vt:lpstr>
      <vt:lpstr>Даты проведения пробных экзаменов в формате ОГЭ</vt:lpstr>
      <vt:lpstr>Подготовка  к ГИА-9 </vt:lpstr>
      <vt:lpstr> Расписание ОГЭ (основного государственного экзамена)</vt:lpstr>
      <vt:lpstr> Информация по ГИА-2024   </vt:lpstr>
      <vt:lpstr>Организованное горячее питание</vt:lpstr>
      <vt:lpstr>Новогодний КВН</vt:lpstr>
      <vt:lpstr>г. Омск, 2019</vt:lpstr>
      <vt:lpstr>Документы, регламентирующие организацию  и проведение итогового собеседования</vt:lpstr>
      <vt:lpstr>Сроки проведения  итогового собеседования</vt:lpstr>
      <vt:lpstr>Во время проведения итогового собеседования  запрещено</vt:lpstr>
      <vt:lpstr>  Тиражирование заданий  для итогового собеседования  В день проведения итогового собеседования не ранее  07.30 часов по местному времени ответственный  организатор образовательной организации  с помощью технического специалиста  получает с сайта РИАЦ и тиражирует  материалы для проведения  итогового собеседования 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Либерцова</dc:creator>
  <cp:lastModifiedBy>AutoBVT</cp:lastModifiedBy>
  <cp:revision>309</cp:revision>
  <dcterms:modified xsi:type="dcterms:W3CDTF">2024-01-18T08:40:22Z</dcterms:modified>
</cp:coreProperties>
</file>