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charts/chart3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25"/>
  </p:notesMasterIdLst>
  <p:sldIdLst>
    <p:sldId id="303" r:id="rId2"/>
    <p:sldId id="323" r:id="rId3"/>
    <p:sldId id="294" r:id="rId4"/>
    <p:sldId id="302" r:id="rId5"/>
    <p:sldId id="328" r:id="rId6"/>
    <p:sldId id="329" r:id="rId7"/>
    <p:sldId id="316" r:id="rId8"/>
    <p:sldId id="333" r:id="rId9"/>
    <p:sldId id="331" r:id="rId10"/>
    <p:sldId id="324" r:id="rId11"/>
    <p:sldId id="326" r:id="rId12"/>
    <p:sldId id="332" r:id="rId13"/>
    <p:sldId id="314" r:id="rId14"/>
    <p:sldId id="304" r:id="rId15"/>
    <p:sldId id="305" r:id="rId16"/>
    <p:sldId id="306" r:id="rId17"/>
    <p:sldId id="307" r:id="rId18"/>
    <p:sldId id="308" r:id="rId19"/>
    <p:sldId id="309" r:id="rId20"/>
    <p:sldId id="310" r:id="rId21"/>
    <p:sldId id="311" r:id="rId22"/>
    <p:sldId id="312" r:id="rId23"/>
    <p:sldId id="327" r:id="rId24"/>
  </p:sldIdLst>
  <p:sldSz cx="9144000" cy="6858000" type="screen4x3"/>
  <p:notesSz cx="6669088" cy="987266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00CC"/>
    <a:srgbClr val="FF00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Средний стиль 2 —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3188" autoAdjust="0"/>
  </p:normalViewPr>
  <p:slideViewPr>
    <p:cSldViewPr>
      <p:cViewPr varScale="1">
        <p:scale>
          <a:sx n="87" d="100"/>
          <a:sy n="87" d="100"/>
        </p:scale>
        <p:origin x="-1464" y="21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view3D>
      <c:rotY val="0"/>
      <c:perspective val="0"/>
    </c:view3D>
    <c:plotArea>
      <c:layout>
        <c:manualLayout>
          <c:layoutTarget val="inner"/>
          <c:xMode val="edge"/>
          <c:yMode val="edge"/>
          <c:x val="4.132189068471704E-2"/>
          <c:y val="8.0019231270611474E-2"/>
          <c:w val="0.65200020401196368"/>
          <c:h val="0.8009970035099756"/>
        </c:manualLayout>
      </c:layout>
      <c:bar3D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15-16 баллов (высокий уровень)</c:v>
                </c:pt>
              </c:strCache>
            </c:strRef>
          </c:tx>
          <c:dLbls>
            <c:txPr>
              <a:bodyPr/>
              <a:lstStyle/>
              <a:p>
                <a:pPr>
                  <a:defRPr sz="1600"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Val val="1"/>
          </c:dLbls>
          <c:cat>
            <c:strRef>
              <c:f>Лист1!$A$2:$A$5</c:f>
              <c:strCache>
                <c:ptCount val="4"/>
                <c:pt idx="0">
                  <c:v>9 А</c:v>
                </c:pt>
                <c:pt idx="1">
                  <c:v>9 Б</c:v>
                </c:pt>
                <c:pt idx="2">
                  <c:v>9 В</c:v>
                </c:pt>
                <c:pt idx="3">
                  <c:v>9-е классы</c:v>
                </c:pt>
              </c:strCache>
            </c:strRef>
          </c:cat>
          <c:val>
            <c:numRef>
              <c:f>Лист1!$B$2:$B$5</c:f>
              <c:numCache>
                <c:formatCode>0%</c:formatCode>
                <c:ptCount val="4"/>
                <c:pt idx="0">
                  <c:v>0.15000000000000008</c:v>
                </c:pt>
                <c:pt idx="1">
                  <c:v>0.14000000000000001</c:v>
                </c:pt>
                <c:pt idx="2">
                  <c:v>0.21000000000000008</c:v>
                </c:pt>
                <c:pt idx="3">
                  <c:v>0.16000000000000009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13-14 баллов,( повышенный уровень)</c:v>
                </c:pt>
              </c:strCache>
            </c:strRef>
          </c:tx>
          <c:dLbls>
            <c:txPr>
              <a:bodyPr/>
              <a:lstStyle/>
              <a:p>
                <a:pPr>
                  <a:defRPr sz="1600"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Val val="1"/>
          </c:dLbls>
          <c:cat>
            <c:strRef>
              <c:f>Лист1!$A$2:$A$5</c:f>
              <c:strCache>
                <c:ptCount val="4"/>
                <c:pt idx="0">
                  <c:v>9 А</c:v>
                </c:pt>
                <c:pt idx="1">
                  <c:v>9 Б</c:v>
                </c:pt>
                <c:pt idx="2">
                  <c:v>9 В</c:v>
                </c:pt>
                <c:pt idx="3">
                  <c:v>9-е классы</c:v>
                </c:pt>
              </c:strCache>
            </c:strRef>
          </c:cat>
          <c:val>
            <c:numRef>
              <c:f>Лист1!$C$2:$C$5</c:f>
              <c:numCache>
                <c:formatCode>0%</c:formatCode>
                <c:ptCount val="4"/>
                <c:pt idx="0">
                  <c:v>0.26</c:v>
                </c:pt>
                <c:pt idx="1">
                  <c:v>0.48000000000000015</c:v>
                </c:pt>
                <c:pt idx="2">
                  <c:v>0.12000000000000002</c:v>
                </c:pt>
                <c:pt idx="3">
                  <c:v>0.29000000000000015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9-12 баллов (базовый уровень)</c:v>
                </c:pt>
              </c:strCache>
            </c:strRef>
          </c:tx>
          <c:dLbls>
            <c:txPr>
              <a:bodyPr/>
              <a:lstStyle/>
              <a:p>
                <a:pPr>
                  <a:defRPr sz="1600"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Val val="1"/>
          </c:dLbls>
          <c:cat>
            <c:strRef>
              <c:f>Лист1!$A$2:$A$5</c:f>
              <c:strCache>
                <c:ptCount val="4"/>
                <c:pt idx="0">
                  <c:v>9 А</c:v>
                </c:pt>
                <c:pt idx="1">
                  <c:v>9 Б</c:v>
                </c:pt>
                <c:pt idx="2">
                  <c:v>9 В</c:v>
                </c:pt>
                <c:pt idx="3">
                  <c:v>9-е классы</c:v>
                </c:pt>
              </c:strCache>
            </c:strRef>
          </c:cat>
          <c:val>
            <c:numRef>
              <c:f>Лист1!$D$2:$D$5</c:f>
              <c:numCache>
                <c:formatCode>0%</c:formatCode>
                <c:ptCount val="4"/>
                <c:pt idx="0">
                  <c:v>0.5900000000000003</c:v>
                </c:pt>
                <c:pt idx="1">
                  <c:v>0.38000000000000017</c:v>
                </c:pt>
                <c:pt idx="2">
                  <c:v>0.67000000000000048</c:v>
                </c:pt>
                <c:pt idx="3">
                  <c:v>0.55000000000000004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8 баллов (пониженный уровень)</c:v>
                </c:pt>
              </c:strCache>
            </c:strRef>
          </c:tx>
          <c:cat>
            <c:strRef>
              <c:f>Лист1!$A$2:$A$5</c:f>
              <c:strCache>
                <c:ptCount val="4"/>
                <c:pt idx="0">
                  <c:v>9 А</c:v>
                </c:pt>
                <c:pt idx="1">
                  <c:v>9 Б</c:v>
                </c:pt>
                <c:pt idx="2">
                  <c:v>9 В</c:v>
                </c:pt>
                <c:pt idx="3">
                  <c:v>9-е классы</c:v>
                </c:pt>
              </c:strCache>
            </c:strRef>
          </c:cat>
          <c:val>
            <c:numRef>
              <c:f>Лист1!$E$2:$E$5</c:f>
              <c:numCache>
                <c:formatCode>General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shape val="cylinder"/>
        <c:axId val="120441472"/>
        <c:axId val="146502016"/>
        <c:axId val="0"/>
      </c:bar3DChart>
      <c:catAx>
        <c:axId val="120441472"/>
        <c:scaling>
          <c:orientation val="minMax"/>
        </c:scaling>
        <c:axPos val="b"/>
        <c:tickLblPos val="nextTo"/>
        <c:txPr>
          <a:bodyPr/>
          <a:lstStyle/>
          <a:p>
            <a:pPr>
              <a:defRPr sz="14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146502016"/>
        <c:crosses val="autoZero"/>
        <c:auto val="1"/>
        <c:lblAlgn val="ctr"/>
        <c:lblOffset val="100"/>
      </c:catAx>
      <c:valAx>
        <c:axId val="146502016"/>
        <c:scaling>
          <c:orientation val="minMax"/>
        </c:scaling>
        <c:axPos val="l"/>
        <c:majorGridlines/>
        <c:numFmt formatCode="0%" sourceLinked="1"/>
        <c:tickLblPos val="nextTo"/>
        <c:crossAx val="120441472"/>
        <c:crosses val="autoZero"/>
        <c:crossBetween val="between"/>
      </c:valAx>
    </c:plotArea>
    <c:legend>
      <c:legendPos val="r"/>
      <c:layout/>
      <c:txPr>
        <a:bodyPr/>
        <a:lstStyle/>
        <a:p>
          <a:pPr>
            <a:defRPr sz="1400" b="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26"/>
  <c:chart>
    <c:plotArea>
      <c:layout>
        <c:manualLayout>
          <c:layoutTarget val="inner"/>
          <c:xMode val="edge"/>
          <c:yMode val="edge"/>
          <c:x val="7.5544174135723438E-2"/>
          <c:y val="0.11749999999999998"/>
          <c:w val="0.90784580132506865"/>
          <c:h val="0.68069696453069661"/>
        </c:manualLayout>
      </c:layout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2022-2023</c:v>
                </c:pt>
              </c:strCache>
            </c:strRef>
          </c:tx>
          <c:dLbls>
            <c:txPr>
              <a:bodyPr/>
              <a:lstStyle/>
              <a:p>
                <a:pPr>
                  <a:defRPr sz="1600" b="1"/>
                </a:pPr>
                <a:endParaRPr lang="ru-RU"/>
              </a:p>
            </c:txPr>
            <c:showVal val="1"/>
          </c:dLbls>
          <c:cat>
            <c:strRef>
              <c:f>Лист1!$A$2:$A$5</c:f>
              <c:strCache>
                <c:ptCount val="4"/>
                <c:pt idx="0">
                  <c:v>9 А</c:v>
                </c:pt>
                <c:pt idx="1">
                  <c:v>9 Б</c:v>
                </c:pt>
                <c:pt idx="2">
                  <c:v>9 В</c:v>
                </c:pt>
                <c:pt idx="3">
                  <c:v>9 кл.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30</c:v>
                </c:pt>
                <c:pt idx="1">
                  <c:v>75</c:v>
                </c:pt>
                <c:pt idx="2">
                  <c:v>16</c:v>
                </c:pt>
                <c:pt idx="3">
                  <c:v>40.300000000000004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1 триместр</c:v>
                </c:pt>
              </c:strCache>
            </c:strRef>
          </c:tx>
          <c:dLbls>
            <c:dLbl>
              <c:idx val="0"/>
              <c:layout>
                <c:manualLayout>
                  <c:x val="6.0886317813635734E-3"/>
                  <c:y val="0"/>
                </c:manualLayout>
              </c:layout>
              <c:dLblPos val="outEnd"/>
              <c:showVal val="1"/>
            </c:dLbl>
            <c:dLbl>
              <c:idx val="3"/>
              <c:layout>
                <c:manualLayout>
                  <c:x val="4.5664738360224871E-3"/>
                  <c:y val="9.239766110235503E-3"/>
                </c:manualLayout>
              </c:layout>
              <c:dLblPos val="outEnd"/>
              <c:showVal val="1"/>
            </c:dLbl>
            <c:txPr>
              <a:bodyPr/>
              <a:lstStyle/>
              <a:p>
                <a:pPr>
                  <a:defRPr sz="1600" b="1"/>
                </a:pPr>
                <a:endParaRPr lang="ru-RU"/>
              </a:p>
            </c:txPr>
            <c:showVal val="1"/>
          </c:dLbls>
          <c:cat>
            <c:strRef>
              <c:f>Лист1!$A$2:$A$5</c:f>
              <c:strCache>
                <c:ptCount val="4"/>
                <c:pt idx="0">
                  <c:v>9 А</c:v>
                </c:pt>
                <c:pt idx="1">
                  <c:v>9 Б</c:v>
                </c:pt>
                <c:pt idx="2">
                  <c:v>9 В</c:v>
                </c:pt>
                <c:pt idx="3">
                  <c:v>9 кл.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11</c:v>
                </c:pt>
                <c:pt idx="1">
                  <c:v>62.1</c:v>
                </c:pt>
                <c:pt idx="2">
                  <c:v>21</c:v>
                </c:pt>
                <c:pt idx="3">
                  <c:v>31.3</c:v>
                </c:pt>
              </c:numCache>
            </c:numRef>
          </c:val>
        </c:ser>
        <c:axId val="146403712"/>
        <c:axId val="146405248"/>
      </c:barChart>
      <c:catAx>
        <c:axId val="146403712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sz="1613"/>
            </a:pPr>
            <a:endParaRPr lang="ru-RU"/>
          </a:p>
        </c:txPr>
        <c:crossAx val="146405248"/>
        <c:crosses val="autoZero"/>
        <c:auto val="1"/>
        <c:lblAlgn val="ctr"/>
        <c:lblOffset val="100"/>
      </c:catAx>
      <c:valAx>
        <c:axId val="146405248"/>
        <c:scaling>
          <c:orientation val="minMax"/>
          <c:max val="100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sz="1613"/>
            </a:pPr>
            <a:endParaRPr lang="ru-RU"/>
          </a:p>
        </c:txPr>
        <c:crossAx val="146403712"/>
        <c:crosses val="autoZero"/>
        <c:crossBetween val="between"/>
      </c:valAx>
      <c:spPr>
        <a:noFill/>
        <a:ln w="25397">
          <a:noFill/>
        </a:ln>
      </c:spPr>
    </c:plotArea>
    <c:legend>
      <c:legendPos val="b"/>
      <c:layout/>
    </c:legend>
    <c:plotVisOnly val="1"/>
    <c:dispBlanksAs val="gap"/>
  </c:chart>
  <c:txPr>
    <a:bodyPr/>
    <a:lstStyle/>
    <a:p>
      <a:pPr>
        <a:defRPr sz="1814"/>
      </a:pPr>
      <a:endParaRPr lang="ru-RU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/>
      <c:barChart>
        <c:barDir val="col"/>
        <c:grouping val="clustered"/>
        <c:ser>
          <c:idx val="0"/>
          <c:order val="0"/>
          <c:tx>
            <c:strRef>
              <c:f>Лист1!$A$2</c:f>
              <c:strCache>
                <c:ptCount val="1"/>
                <c:pt idx="0">
                  <c:v>сентябрь</c:v>
                </c:pt>
              </c:strCache>
            </c:strRef>
          </c:tx>
          <c:dLbls>
            <c:txPr>
              <a:bodyPr/>
              <a:lstStyle/>
              <a:p>
                <a:pPr>
                  <a:defRPr sz="1200" b="1" baseline="0">
                    <a:latin typeface="Times New Roman" pitchFamily="18" charset="0"/>
                  </a:defRPr>
                </a:pPr>
                <a:endParaRPr lang="ru-RU"/>
              </a:p>
            </c:txPr>
            <c:showVal val="1"/>
          </c:dLbls>
          <c:cat>
            <c:strRef>
              <c:f>Лист1!$B$1:$E$1</c:f>
              <c:strCache>
                <c:ptCount val="4"/>
                <c:pt idx="0">
                  <c:v>9А</c:v>
                </c:pt>
                <c:pt idx="1">
                  <c:v>9Б</c:v>
                </c:pt>
                <c:pt idx="2">
                  <c:v>9В</c:v>
                </c:pt>
                <c:pt idx="3">
                  <c:v>9 кл.</c:v>
                </c:pt>
              </c:strCache>
            </c:strRef>
          </c:cat>
          <c:val>
            <c:numRef>
              <c:f>Лист1!$B$2:$E$2</c:f>
              <c:numCache>
                <c:formatCode>General</c:formatCode>
                <c:ptCount val="4"/>
                <c:pt idx="0">
                  <c:v>20</c:v>
                </c:pt>
                <c:pt idx="1">
                  <c:v>19.2</c:v>
                </c:pt>
                <c:pt idx="2">
                  <c:v>13</c:v>
                </c:pt>
                <c:pt idx="3">
                  <c:v>18</c:v>
                </c:pt>
              </c:numCache>
            </c:numRef>
          </c:val>
        </c:ser>
        <c:ser>
          <c:idx val="1"/>
          <c:order val="1"/>
          <c:tx>
            <c:strRef>
              <c:f>Лист1!$A$3</c:f>
              <c:strCache>
                <c:ptCount val="1"/>
                <c:pt idx="0">
                  <c:v>октябрь</c:v>
                </c:pt>
              </c:strCache>
            </c:strRef>
          </c:tx>
          <c:dLbls>
            <c:txPr>
              <a:bodyPr/>
              <a:lstStyle/>
              <a:p>
                <a:pPr>
                  <a:defRPr sz="1200" b="1" baseline="0">
                    <a:latin typeface="Times New Roman" pitchFamily="18" charset="0"/>
                  </a:defRPr>
                </a:pPr>
                <a:endParaRPr lang="ru-RU"/>
              </a:p>
            </c:txPr>
            <c:showVal val="1"/>
          </c:dLbls>
          <c:cat>
            <c:strRef>
              <c:f>Лист1!$B$1:$E$1</c:f>
              <c:strCache>
                <c:ptCount val="4"/>
                <c:pt idx="0">
                  <c:v>9А</c:v>
                </c:pt>
                <c:pt idx="1">
                  <c:v>9Б</c:v>
                </c:pt>
                <c:pt idx="2">
                  <c:v>9В</c:v>
                </c:pt>
                <c:pt idx="3">
                  <c:v>9 кл.</c:v>
                </c:pt>
              </c:strCache>
            </c:strRef>
          </c:cat>
          <c:val>
            <c:numRef>
              <c:f>Лист1!$B$3:$E$3</c:f>
              <c:numCache>
                <c:formatCode>General</c:formatCode>
                <c:ptCount val="4"/>
                <c:pt idx="0">
                  <c:v>19.2</c:v>
                </c:pt>
                <c:pt idx="1">
                  <c:v>27</c:v>
                </c:pt>
                <c:pt idx="2">
                  <c:v>8</c:v>
                </c:pt>
                <c:pt idx="3">
                  <c:v>18</c:v>
                </c:pt>
              </c:numCache>
            </c:numRef>
          </c:val>
        </c:ser>
        <c:ser>
          <c:idx val="2"/>
          <c:order val="2"/>
          <c:tx>
            <c:strRef>
              <c:f>Лист1!$A$4</c:f>
              <c:strCache>
                <c:ptCount val="1"/>
                <c:pt idx="0">
                  <c:v>ноябрь</c:v>
                </c:pt>
              </c:strCache>
            </c:strRef>
          </c:tx>
          <c:dLbls>
            <c:txPr>
              <a:bodyPr/>
              <a:lstStyle/>
              <a:p>
                <a:pPr>
                  <a:defRPr sz="1200"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Val val="1"/>
          </c:dLbls>
          <c:cat>
            <c:strRef>
              <c:f>Лист1!$B$1:$E$1</c:f>
              <c:strCache>
                <c:ptCount val="4"/>
                <c:pt idx="0">
                  <c:v>9А</c:v>
                </c:pt>
                <c:pt idx="1">
                  <c:v>9Б</c:v>
                </c:pt>
                <c:pt idx="2">
                  <c:v>9В</c:v>
                </c:pt>
                <c:pt idx="3">
                  <c:v>9 кл.</c:v>
                </c:pt>
              </c:strCache>
            </c:strRef>
          </c:cat>
          <c:val>
            <c:numRef>
              <c:f>Лист1!$B$4:$E$4</c:f>
              <c:numCache>
                <c:formatCode>General</c:formatCode>
                <c:ptCount val="4"/>
                <c:pt idx="0">
                  <c:v>27</c:v>
                </c:pt>
                <c:pt idx="1">
                  <c:v>26</c:v>
                </c:pt>
                <c:pt idx="2">
                  <c:v>8</c:v>
                </c:pt>
                <c:pt idx="3">
                  <c:v>20</c:v>
                </c:pt>
              </c:numCache>
            </c:numRef>
          </c:val>
        </c:ser>
        <c:ser>
          <c:idx val="3"/>
          <c:order val="3"/>
          <c:tx>
            <c:strRef>
              <c:f>Лист1!$A$5</c:f>
              <c:strCache>
                <c:ptCount val="1"/>
                <c:pt idx="0">
                  <c:v>декабрь</c:v>
                </c:pt>
              </c:strCache>
            </c:strRef>
          </c:tx>
          <c:dLbls>
            <c:txPr>
              <a:bodyPr/>
              <a:lstStyle/>
              <a:p>
                <a:pPr>
                  <a:defRPr sz="1200"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Val val="1"/>
          </c:dLbls>
          <c:cat>
            <c:strRef>
              <c:f>Лист1!$B$1:$E$1</c:f>
              <c:strCache>
                <c:ptCount val="4"/>
                <c:pt idx="0">
                  <c:v>9А</c:v>
                </c:pt>
                <c:pt idx="1">
                  <c:v>9Б</c:v>
                </c:pt>
                <c:pt idx="2">
                  <c:v>9В</c:v>
                </c:pt>
                <c:pt idx="3">
                  <c:v>9 кл.</c:v>
                </c:pt>
              </c:strCache>
            </c:strRef>
          </c:cat>
          <c:val>
            <c:numRef>
              <c:f>Лист1!$B$5:$E$5</c:f>
              <c:numCache>
                <c:formatCode>General</c:formatCode>
                <c:ptCount val="4"/>
                <c:pt idx="0">
                  <c:v>26</c:v>
                </c:pt>
                <c:pt idx="1">
                  <c:v>28</c:v>
                </c:pt>
                <c:pt idx="2">
                  <c:v>8</c:v>
                </c:pt>
                <c:pt idx="3">
                  <c:v>21</c:v>
                </c:pt>
              </c:numCache>
            </c:numRef>
          </c:val>
        </c:ser>
        <c:axId val="147161088"/>
        <c:axId val="147162240"/>
      </c:barChart>
      <c:catAx>
        <c:axId val="147161088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baseline="0">
                <a:latin typeface="Times New Roman" pitchFamily="18" charset="0"/>
              </a:defRPr>
            </a:pPr>
            <a:endParaRPr lang="ru-RU"/>
          </a:p>
        </c:txPr>
        <c:crossAx val="147162240"/>
        <c:crosses val="autoZero"/>
        <c:auto val="1"/>
        <c:lblAlgn val="ctr"/>
        <c:lblOffset val="100"/>
      </c:catAx>
      <c:valAx>
        <c:axId val="147162240"/>
        <c:scaling>
          <c:orientation val="minMax"/>
          <c:max val="100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baseline="0">
                <a:latin typeface="Times New Roman" pitchFamily="18" charset="0"/>
              </a:defRPr>
            </a:pPr>
            <a:endParaRPr lang="ru-RU"/>
          </a:p>
        </c:txPr>
        <c:crossAx val="147161088"/>
        <c:crosses val="autoZero"/>
        <c:crossBetween val="between"/>
        <c:majorUnit val="10"/>
      </c:valAx>
      <c:spPr>
        <a:noFill/>
        <a:ln w="25396">
          <a:noFill/>
        </a:ln>
      </c:spPr>
    </c:plotArea>
    <c:legend>
      <c:legendPos val="b"/>
      <c:layout>
        <c:manualLayout>
          <c:xMode val="edge"/>
          <c:yMode val="edge"/>
          <c:x val="0.15549197304831922"/>
          <c:y val="0.92635289284491618"/>
          <c:w val="0.55476442111402768"/>
          <c:h val="5.9648256532714147E-2"/>
        </c:manualLayout>
      </c:layout>
      <c:txPr>
        <a:bodyPr/>
        <a:lstStyle/>
        <a:p>
          <a:pPr>
            <a:defRPr baseline="0">
              <a:latin typeface="Times New Roman" pitchFamily="18" charset="0"/>
            </a:defRPr>
          </a:pPr>
          <a:endParaRPr lang="ru-RU"/>
        </a:p>
      </c:txPr>
    </c:legend>
    <c:plotVisOnly val="1"/>
    <c:dispBlanksAs val="gap"/>
  </c:chart>
  <c:txPr>
    <a:bodyPr/>
    <a:lstStyle/>
    <a:p>
      <a:pPr>
        <a:defRPr sz="1797"/>
      </a:pPr>
      <a:endParaRPr lang="ru-RU"/>
    </a:p>
  </c:txPr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3633"/>
          </a:xfrm>
          <a:prstGeom prst="rect">
            <a:avLst/>
          </a:prstGeom>
        </p:spPr>
        <p:txBody>
          <a:bodyPr vert="horz" lIns="90553" tIns="45277" rIns="90553" bIns="45277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777607" y="0"/>
            <a:ext cx="2889938" cy="493633"/>
          </a:xfrm>
          <a:prstGeom prst="rect">
            <a:avLst/>
          </a:prstGeom>
        </p:spPr>
        <p:txBody>
          <a:bodyPr vert="horz" lIns="90553" tIns="45277" rIns="90553" bIns="45277" rtlCol="0"/>
          <a:lstStyle>
            <a:lvl1pPr algn="r">
              <a:defRPr sz="1200"/>
            </a:lvl1pPr>
          </a:lstStyle>
          <a:p>
            <a:fld id="{EAE0EF4A-33EE-4DA3-A4F8-4EF4A3230750}" type="datetimeFigureOut">
              <a:rPr lang="ru-RU" smtClean="0"/>
              <a:pPr/>
              <a:t>18.01.2024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868363" y="741363"/>
            <a:ext cx="4932362" cy="37004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553" tIns="45277" rIns="90553" bIns="45277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66909" y="4689516"/>
            <a:ext cx="5335270" cy="4442698"/>
          </a:xfrm>
          <a:prstGeom prst="rect">
            <a:avLst/>
          </a:prstGeom>
        </p:spPr>
        <p:txBody>
          <a:bodyPr vert="horz" lIns="90553" tIns="45277" rIns="90553" bIns="45277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377317"/>
            <a:ext cx="2889938" cy="493633"/>
          </a:xfrm>
          <a:prstGeom prst="rect">
            <a:avLst/>
          </a:prstGeom>
        </p:spPr>
        <p:txBody>
          <a:bodyPr vert="horz" lIns="90553" tIns="45277" rIns="90553" bIns="45277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777607" y="9377317"/>
            <a:ext cx="2889938" cy="493633"/>
          </a:xfrm>
          <a:prstGeom prst="rect">
            <a:avLst/>
          </a:prstGeom>
        </p:spPr>
        <p:txBody>
          <a:bodyPr vert="horz" lIns="90553" tIns="45277" rIns="90553" bIns="45277" rtlCol="0" anchor="b"/>
          <a:lstStyle>
            <a:lvl1pPr algn="r">
              <a:defRPr sz="1200"/>
            </a:lvl1pPr>
          </a:lstStyle>
          <a:p>
            <a:fld id="{2CE6F295-6B47-4470-9282-2E28C57B5C9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369563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7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23B1D1B-EB29-43F2-BE93-BE3F284FCD30}" type="slidenum">
              <a:rPr lang="ru-RU" smtClean="0"/>
              <a:pPr>
                <a:defRPr/>
              </a:pPr>
              <a:t>9</a:t>
            </a:fld>
            <a:endParaRPr lang="ru-RU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1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47F9DF2-B956-47A8-83B5-CF91186392F8}" type="slidenum">
              <a:rPr lang="ru-RU" smtClean="0"/>
              <a:pPr>
                <a:defRPr/>
              </a:pPr>
              <a:t>12</a:t>
            </a:fld>
            <a:endParaRPr lang="ru-RU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E6F295-6B47-4470-9282-2E28C57B5C96}" type="slidenum">
              <a:rPr lang="ru-RU" smtClean="0"/>
              <a:pPr/>
              <a:t>13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E6F295-6B47-4470-9282-2E28C57B5C96}" type="slidenum">
              <a:rPr lang="ru-RU" smtClean="0"/>
              <a:pPr/>
              <a:t>16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4662658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18.01.2024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18.01.2024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18.01.2024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18.01.2024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18.01.2024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18.01.2024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18.01.2024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18.01.2024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18.01.2024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18.01.2024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18.01.2024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18.01.2024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fipi.ru/" TargetMode="External"/><Relationship Id="rId2" Type="http://schemas.openxmlformats.org/officeDocument/2006/relationships/hyperlink" Target="http://obrnadzor.gov.ru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ege55.ru/" TargetMode="External"/><Relationship Id="rId5" Type="http://schemas.openxmlformats.org/officeDocument/2006/relationships/hyperlink" Target="http://obr55.ru/" TargetMode="External"/><Relationship Id="rId4" Type="http://schemas.openxmlformats.org/officeDocument/2006/relationships/hyperlink" Target="http://mobr.omskportal.ru/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836713"/>
            <a:ext cx="7772400" cy="2736304"/>
          </a:xfrm>
        </p:spPr>
        <p:txBody>
          <a:bodyPr>
            <a:normAutofit/>
          </a:bodyPr>
          <a:lstStyle/>
          <a:p>
            <a:pPr algn="ctr"/>
            <a:r>
              <a:rPr lang="ru-RU" sz="3200" dirty="0" smtClean="0">
                <a:solidFill>
                  <a:schemeClr val="accent4"/>
                </a:solidFill>
                <a:effectLst/>
                <a:latin typeface="Times New Roman" pitchFamily="18" charset="0"/>
                <a:cs typeface="Times New Roman" pitchFamily="18" charset="0"/>
              </a:rPr>
              <a:t>Родительское собрание</a:t>
            </a:r>
            <a:br>
              <a:rPr lang="ru-RU" sz="3200" dirty="0" smtClean="0">
                <a:solidFill>
                  <a:schemeClr val="accent4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solidFill>
                  <a:schemeClr val="accent4"/>
                </a:solidFill>
                <a:effectLst/>
                <a:latin typeface="Times New Roman" pitchFamily="18" charset="0"/>
                <a:cs typeface="Times New Roman" pitchFamily="18" charset="0"/>
              </a:rPr>
              <a:t>«ОГЭ как составная часть оценки качества образования»</a:t>
            </a:r>
            <a:endParaRPr lang="ru-RU" sz="3200" dirty="0">
              <a:solidFill>
                <a:schemeClr val="accent4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645024"/>
            <a:ext cx="6872808" cy="1080120"/>
          </a:xfrm>
        </p:spPr>
        <p:txBody>
          <a:bodyPr/>
          <a:lstStyle/>
          <a:p>
            <a:pPr algn="r"/>
            <a:r>
              <a:rPr lang="ru-RU" dirty="0" smtClean="0">
                <a:solidFill>
                  <a:schemeClr val="accent4"/>
                </a:solidFill>
                <a:latin typeface="Times New Roman" pitchFamily="18" charset="0"/>
                <a:cs typeface="Times New Roman" pitchFamily="18" charset="0"/>
              </a:rPr>
              <a:t>18.01.2024</a:t>
            </a:r>
            <a:endParaRPr lang="ru-RU" dirty="0">
              <a:solidFill>
                <a:schemeClr val="accent4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Font typeface="Wingdings 3" pitchFamily="18" charset="2"/>
              <a:buNone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Основной период:</a:t>
            </a:r>
          </a:p>
          <a:p>
            <a:pPr>
              <a:buFont typeface="Wingdings 3" pitchFamily="18" charset="2"/>
              <a:buNone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21 мая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– иностранные языки (английский)</a:t>
            </a:r>
          </a:p>
          <a:p>
            <a:pPr>
              <a:buNone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22 мая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– иностранные языки (английский)</a:t>
            </a:r>
          </a:p>
          <a:p>
            <a:pPr>
              <a:buFont typeface="Wingdings 3" pitchFamily="18" charset="2"/>
              <a:buNone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27 мая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– биология, информатика, обществознание, химия</a:t>
            </a:r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 3" pitchFamily="18" charset="2"/>
              <a:buNone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30 мая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– география, история, физика, химия</a:t>
            </a:r>
          </a:p>
          <a:p>
            <a:pPr>
              <a:buFont typeface="Wingdings 3" pitchFamily="18" charset="2"/>
              <a:buNone/>
            </a:pPr>
            <a:r>
              <a:rPr lang="ru-RU" sz="2000" b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3 июня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–</a:t>
            </a:r>
            <a:r>
              <a:rPr lang="ru-RU" sz="2000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русский язык</a:t>
            </a:r>
          </a:p>
          <a:p>
            <a:pPr>
              <a:buFont typeface="Wingdings 3" pitchFamily="18" charset="2"/>
              <a:buNone/>
            </a:pPr>
            <a:r>
              <a:rPr lang="ru-RU" sz="2000" b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6 июня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– математика</a:t>
            </a:r>
          </a:p>
          <a:p>
            <a:pPr>
              <a:buFont typeface="Wingdings 3" pitchFamily="18" charset="2"/>
              <a:buNone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11 июня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– информатика, география, обществознание</a:t>
            </a:r>
          </a:p>
          <a:p>
            <a:pPr>
              <a:buFont typeface="Wingdings 3" pitchFamily="18" charset="2"/>
              <a:buNone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14 июня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– биология, физика, литература, информатика</a:t>
            </a:r>
          </a:p>
          <a:p>
            <a:pPr>
              <a:buFont typeface="Wingdings 3" pitchFamily="18" charset="2"/>
              <a:buNone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Резерв:</a:t>
            </a:r>
          </a:p>
          <a:p>
            <a:pPr>
              <a:buFont typeface="Wingdings 3" pitchFamily="18" charset="2"/>
              <a:buNone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24 июня –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русский язык</a:t>
            </a:r>
          </a:p>
          <a:p>
            <a:pPr>
              <a:buFont typeface="Wingdings 3" pitchFamily="18" charset="2"/>
              <a:buNone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25 июня –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по всем предметам (за исключением русского языка и математики)</a:t>
            </a:r>
          </a:p>
          <a:p>
            <a:pPr>
              <a:buFont typeface="Wingdings 3" pitchFamily="18" charset="2"/>
              <a:buNone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26 июня -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по всем предметам (за исключением русского языка и математики)</a:t>
            </a:r>
          </a:p>
          <a:p>
            <a:pPr>
              <a:buFont typeface="Wingdings 3" pitchFamily="18" charset="2"/>
              <a:buNone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27 июня -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математика</a:t>
            </a:r>
          </a:p>
          <a:p>
            <a:pPr>
              <a:buFont typeface="Wingdings 3" pitchFamily="18" charset="2"/>
              <a:buNone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1 июля  -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по всем предметам </a:t>
            </a:r>
          </a:p>
          <a:p>
            <a:pPr>
              <a:buNone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2 июля  -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по всем предметам </a:t>
            </a:r>
          </a:p>
          <a:p>
            <a:pPr>
              <a:buFont typeface="Wingdings 3" pitchFamily="18" charset="2"/>
              <a:buNone/>
            </a:pPr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 3" pitchFamily="18" charset="2"/>
              <a:buNone/>
            </a:pPr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994122"/>
          </a:xfrm>
        </p:spPr>
        <p:txBody>
          <a:bodyPr>
            <a:normAutofit fontScale="90000"/>
          </a:bodyPr>
          <a:lstStyle/>
          <a:p>
            <a:pPr algn="ctr">
              <a:defRPr/>
            </a:pPr>
            <a:r>
              <a:rPr lang="ru-RU" sz="3200" dirty="0" smtClean="0">
                <a:solidFill>
                  <a:srgbClr val="0070C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700" dirty="0" smtClean="0">
                <a:solidFill>
                  <a:srgbClr val="0070C0"/>
                </a:solidFill>
                <a:effectLst/>
                <a:latin typeface="Times New Roman" pitchFamily="18" charset="0"/>
                <a:cs typeface="Times New Roman" pitchFamily="18" charset="0"/>
              </a:rPr>
              <a:t>Расписание ОГЭ (основного государственного экзамена</a:t>
            </a:r>
            <a:r>
              <a:rPr lang="ru-RU" sz="3200" dirty="0" smtClean="0">
                <a:solidFill>
                  <a:srgbClr val="0070C0"/>
                </a:solidFill>
                <a:effectLst/>
                <a:latin typeface="Times New Roman" pitchFamily="18" charset="0"/>
                <a:cs typeface="Times New Roman" pitchFamily="18" charset="0"/>
              </a:rPr>
              <a:t>)</a:t>
            </a:r>
            <a:endParaRPr lang="ru-RU" sz="3200" dirty="0">
              <a:solidFill>
                <a:srgbClr val="0070C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- Федеральной службы по надзору в сфере образования </a:t>
            </a:r>
            <a:br>
              <a:rPr lang="ru-RU" sz="2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и науки – </a:t>
            </a:r>
            <a:r>
              <a:rPr lang="ru-RU" sz="2400" b="1" u="sng" dirty="0" smtClean="0">
                <a:latin typeface="Times New Roman" pitchFamily="18" charset="0"/>
                <a:cs typeface="Times New Roman" pitchFamily="18" charset="0"/>
                <a:hlinkClick r:id="rId2"/>
              </a:rPr>
              <a:t>http://obrnadzor.gov.ru/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;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- Федерального государственного бюджетного научного учреждения «Федеральный институт педагогических измерений» – </a:t>
            </a:r>
            <a:r>
              <a:rPr lang="ru-RU" sz="2400" b="1" u="sng" dirty="0" smtClean="0">
                <a:latin typeface="Times New Roman" pitchFamily="18" charset="0"/>
                <a:cs typeface="Times New Roman" pitchFamily="18" charset="0"/>
                <a:hlinkClick r:id="rId3"/>
              </a:rPr>
              <a:t>https://fipi.ru/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;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- Министерства образования Омской области – </a:t>
            </a:r>
            <a:r>
              <a:rPr lang="ru-RU" sz="2400" b="1" u="sng" dirty="0" smtClean="0">
                <a:latin typeface="Times New Roman" pitchFamily="18" charset="0"/>
                <a:cs typeface="Times New Roman" pitchFamily="18" charset="0"/>
                <a:hlinkClick r:id="rId4"/>
              </a:rPr>
              <a:t>http://mobr.omskportal.ru/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;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- Казенного учреждения Омской области «Региональный информационно-аналитический центр системы образования» – </a:t>
            </a:r>
            <a:r>
              <a:rPr lang="ru-RU" sz="2400" b="1" u="sng" dirty="0" smtClean="0">
                <a:latin typeface="Times New Roman" pitchFamily="18" charset="0"/>
                <a:cs typeface="Times New Roman" pitchFamily="18" charset="0"/>
                <a:hlinkClick r:id="rId5"/>
              </a:rPr>
              <a:t>http://obr55.ru/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b="1" u="sng" dirty="0" smtClean="0">
                <a:latin typeface="Times New Roman" pitchFamily="18" charset="0"/>
                <a:cs typeface="Times New Roman" pitchFamily="18" charset="0"/>
                <a:hlinkClick r:id="rId6"/>
              </a:rPr>
              <a:t>https://ege55.ru/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1200" b="1" dirty="0" smtClean="0"/>
              <a:t> </a:t>
            </a:r>
            <a:endParaRPr lang="ru-RU" sz="1200" dirty="0" smtClean="0"/>
          </a:p>
          <a:p>
            <a:pPr>
              <a:buFont typeface="Wingdings 3" pitchFamily="18" charset="2"/>
              <a:buNone/>
            </a:pPr>
            <a:endParaRPr lang="ru-RU" sz="12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>
              <a:defRPr/>
            </a:pP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100" dirty="0" smtClean="0">
                <a:solidFill>
                  <a:schemeClr val="accent4"/>
                </a:solidFill>
                <a:effectLst/>
                <a:latin typeface="Times New Roman" pitchFamily="18" charset="0"/>
                <a:cs typeface="Times New Roman" pitchFamily="18" charset="0"/>
              </a:rPr>
              <a:t>Информация по ГИА-2024 </a:t>
            </a:r>
            <a:br>
              <a:rPr lang="ru-RU" sz="3100" dirty="0" smtClean="0">
                <a:solidFill>
                  <a:schemeClr val="accent4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solidFill>
                  <a:srgbClr val="0070C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endParaRPr lang="ru-RU" sz="3200" dirty="0">
              <a:solidFill>
                <a:srgbClr val="0070C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1975"/>
          </a:xfrm>
        </p:spPr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3600" smtClean="0">
                <a:solidFill>
                  <a:schemeClr val="accent4"/>
                </a:solidFill>
                <a:effectLst/>
                <a:latin typeface="Times New Roman" pitchFamily="18" charset="0"/>
                <a:cs typeface="Times New Roman" pitchFamily="18" charset="0"/>
              </a:rPr>
              <a:t>Организованное горячее </a:t>
            </a:r>
            <a:r>
              <a:rPr lang="ru-RU" sz="3600" dirty="0" smtClean="0">
                <a:solidFill>
                  <a:schemeClr val="accent4"/>
                </a:solidFill>
                <a:effectLst/>
                <a:latin typeface="Times New Roman" pitchFamily="18" charset="0"/>
                <a:cs typeface="Times New Roman" pitchFamily="18" charset="0"/>
              </a:rPr>
              <a:t>питание</a:t>
            </a:r>
            <a:endParaRPr lang="ru-RU" sz="3600" dirty="0" smtClean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174625" y="1050925"/>
          <a:ext cx="8572500" cy="54721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285720" y="1142984"/>
            <a:ext cx="8401080" cy="5357850"/>
          </a:xfrm>
        </p:spPr>
        <p:txBody>
          <a:bodyPr/>
          <a:lstStyle/>
          <a:p>
            <a:pPr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28 декабря состоялся традиционный Новогодний КВН в 9-11 классах.</a:t>
            </a:r>
          </a:p>
          <a:p>
            <a:pPr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 номинации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«Самая музыкальная команда»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победила команда 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9А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класса. </a:t>
            </a:r>
          </a:p>
          <a:p>
            <a:pPr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 номинации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«Незабываемые домашние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» победу одержала команда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9Б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класса.</a:t>
            </a:r>
          </a:p>
          <a:p>
            <a:pPr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 номинации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«Самое креативное 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видеоприветствие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»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лучшими стали обучающиеся команды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9 В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класса.</a:t>
            </a:r>
            <a:endParaRPr lang="ru-RU" dirty="0" smtClean="0"/>
          </a:p>
          <a:p>
            <a:pPr>
              <a:buNone/>
            </a:pPr>
            <a:endParaRPr lang="ru-RU" b="1" dirty="0" smtClean="0"/>
          </a:p>
          <a:p>
            <a:pPr>
              <a:buNone/>
            </a:pPr>
            <a:r>
              <a:rPr lang="ru-RU" b="1" dirty="0" smtClean="0"/>
              <a:t> 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800" dirty="0" smtClean="0">
                <a:solidFill>
                  <a:schemeClr val="accent4"/>
                </a:solidFill>
                <a:effectLst/>
                <a:latin typeface="Times New Roman" pitchFamily="18" charset="0"/>
                <a:cs typeface="Times New Roman" pitchFamily="18" charset="0"/>
              </a:rPr>
              <a:t>Новогодний КВН</a:t>
            </a:r>
            <a:endParaRPr lang="ru-RU" sz="2800" dirty="0">
              <a:solidFill>
                <a:schemeClr val="accent4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266" name="AutoShape 2" descr="blob:https://web.whatsapp.com/500ae086-93a7-46b6-bb0a-3316ba1c3046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1268" name="AutoShape 4" descr="blob:https://web.whatsapp.com/500ae086-93a7-46b6-bb0a-3316ba1c3046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1270" name="AutoShape 6" descr="blob:https://web.whatsapp.com/500ae086-93a7-46b6-bb0a-3316ba1c3046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1272" name="AutoShape 8" descr="blob:https://web.whatsapp.com/500ae086-93a7-46b6-bb0a-3316ba1c3046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026" name="Picture 2" descr="C:\Users\Стародубцева\Desktop\Презентации и фильмы\9 а.jpe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521" y="3501008"/>
            <a:ext cx="2592288" cy="3024336"/>
          </a:xfrm>
          <a:prstGeom prst="rect">
            <a:avLst/>
          </a:prstGeom>
          <a:noFill/>
        </p:spPr>
      </p:pic>
      <p:pic>
        <p:nvPicPr>
          <p:cNvPr id="1027" name="Picture 3" descr="C:\Users\Стародубцева\Desktop\Презентации и фильмы\9 б.jpe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987825" y="3501008"/>
            <a:ext cx="2664295" cy="3024336"/>
          </a:xfrm>
          <a:prstGeom prst="rect">
            <a:avLst/>
          </a:prstGeom>
          <a:noFill/>
        </p:spPr>
      </p:pic>
      <p:pic>
        <p:nvPicPr>
          <p:cNvPr id="1028" name="Picture 4" descr="C:\Users\Стародубцева\Desktop\Презентации и фильмы\9 в.jpe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868144" y="3501008"/>
            <a:ext cx="2592288" cy="295232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10" name="Picture 10" descr="http://www.vectorizados.com/muestras/cuaderno-y-pluma.jpg"/>
          <p:cNvPicPr>
            <a:picLocks noChangeAspect="1" noChangeArrowheads="1"/>
          </p:cNvPicPr>
          <p:nvPr/>
        </p:nvPicPr>
        <p:blipFill>
          <a:blip r:embed="rId2" cstate="print">
            <a:lum bright="10000" contrast="-10000"/>
          </a:blip>
          <a:srcRect/>
          <a:stretch>
            <a:fillRect/>
          </a:stretch>
        </p:blipFill>
        <p:spPr bwMode="auto">
          <a:xfrm>
            <a:off x="2357422" y="1920629"/>
            <a:ext cx="4500594" cy="4100659"/>
          </a:xfrm>
          <a:prstGeom prst="rect">
            <a:avLst/>
          </a:prstGeom>
          <a:noFill/>
          <a:effectLst>
            <a:softEdge rad="127000"/>
          </a:effectLst>
        </p:spPr>
      </p:pic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0" y="6237312"/>
            <a:ext cx="9144000" cy="288032"/>
          </a:xfrm>
        </p:spPr>
        <p:txBody>
          <a:bodyPr>
            <a:noAutofit/>
          </a:bodyPr>
          <a:lstStyle/>
          <a:p>
            <a:r>
              <a:rPr lang="ru-RU" sz="1600" dirty="0" smtClean="0">
                <a:latin typeface="Arial" pitchFamily="34" charset="0"/>
                <a:cs typeface="Arial" pitchFamily="34" charset="0"/>
              </a:rPr>
              <a:t>г. Омск, 2019</a:t>
            </a:r>
            <a:endParaRPr lang="ru-RU" sz="1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426150"/>
            <a:ext cx="9144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dirty="0" smtClean="0">
                <a:latin typeface="Arial" pitchFamily="34" charset="0"/>
                <a:cs typeface="Arial" pitchFamily="34" charset="0"/>
              </a:rPr>
              <a:t>Министерство образования Омской области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785786" y="1220559"/>
            <a:ext cx="764386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Итоговое </a:t>
            </a:r>
            <a:r>
              <a:rPr lang="ru-RU" sz="36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собеседовние</a:t>
            </a:r>
            <a:r>
              <a:rPr lang="ru-RU" sz="36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по русскому языку</a:t>
            </a: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500">
        <p:checker/>
      </p:transition>
    </mc:Choice>
    <mc:Fallback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4577" y="476672"/>
            <a:ext cx="8229600" cy="652934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 smtClean="0">
                <a:solidFill>
                  <a:schemeClr val="accent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Документы, регламентирующие организацию </a:t>
            </a:r>
            <a:br>
              <a:rPr lang="ru-RU" sz="2800" b="1" dirty="0" smtClean="0">
                <a:solidFill>
                  <a:schemeClr val="accent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dirty="0" smtClean="0">
                <a:solidFill>
                  <a:schemeClr val="accent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и проведение итогового собеседования</a:t>
            </a:r>
            <a:endParaRPr lang="ru-RU" sz="2800" b="1" dirty="0">
              <a:solidFill>
                <a:schemeClr val="accent4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13934" y="1844824"/>
            <a:ext cx="842493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/>
            <a:r>
              <a:rPr lang="ru-RU" sz="2400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</a:p>
          <a:p>
            <a:pPr marL="285750" indent="-285750" algn="just"/>
            <a:endParaRPr lang="ru-RU" sz="2400" dirty="0" smtClean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/>
            <a:endParaRPr lang="ru-RU" sz="2400" dirty="0" smtClean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/>
            <a:endParaRPr lang="ru-RU" sz="2400" dirty="0" smtClean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/>
            <a:endParaRPr lang="ru-RU" sz="2400" dirty="0" smtClean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/>
            <a:endParaRPr lang="ru-RU" sz="2400" dirty="0" smtClean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79512" y="1412776"/>
            <a:ext cx="8568952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Приказ</a:t>
            </a:r>
            <a:r>
              <a:rPr lang="ru-RU" sz="2400" b="1" spc="-14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Министерства просвещения Российской Федерации</a:t>
            </a:r>
            <a:r>
              <a:rPr lang="ru-RU" sz="2400" b="1" spc="12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и Федеральной</a:t>
            </a:r>
            <a:r>
              <a:rPr lang="ru-RU" sz="2400" b="1" spc="-14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spc="-13" dirty="0" smtClean="0">
                <a:latin typeface="Times New Roman" pitchFamily="18" charset="0"/>
                <a:cs typeface="Times New Roman" pitchFamily="18" charset="0"/>
              </a:rPr>
              <a:t>службы</a:t>
            </a:r>
            <a:r>
              <a:rPr lang="ru-RU" sz="2400" b="1" spc="2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по надзору в сфере образования</a:t>
            </a:r>
            <a:r>
              <a:rPr lang="ru-RU" sz="2400" b="1" spc="-33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ru-RU" sz="2400" b="1" spc="-16" dirty="0" smtClean="0">
                <a:latin typeface="Times New Roman" pitchFamily="18" charset="0"/>
                <a:cs typeface="Times New Roman" pitchFamily="18" charset="0"/>
              </a:rPr>
              <a:t>науки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spc="-18" dirty="0" smtClean="0">
                <a:latin typeface="Times New Roman" pitchFamily="18" charset="0"/>
                <a:cs typeface="Times New Roman" pitchFamily="18" charset="0"/>
              </a:rPr>
              <a:t>от</a:t>
            </a:r>
            <a:r>
              <a:rPr lang="ru-RU" sz="2400" b="1" spc="1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4 апреля 2023</a:t>
            </a:r>
            <a:r>
              <a:rPr lang="ru-RU" sz="2400" b="1" spc="-1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spc="-165" dirty="0" smtClean="0">
                <a:latin typeface="Times New Roman" pitchFamily="18" charset="0"/>
                <a:cs typeface="Times New Roman" pitchFamily="18" charset="0"/>
              </a:rPr>
              <a:t>г.</a:t>
            </a:r>
            <a:r>
              <a:rPr lang="ru-RU" sz="2400" b="1" spc="522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№ </a:t>
            </a:r>
            <a:r>
              <a:rPr lang="ru-RU" sz="2400" b="1" spc="15" dirty="0" smtClean="0">
                <a:latin typeface="Times New Roman" pitchFamily="18" charset="0"/>
                <a:cs typeface="Times New Roman" pitchFamily="18" charset="0"/>
              </a:rPr>
              <a:t>232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/551 </a:t>
            </a:r>
            <a:r>
              <a:rPr lang="ru-RU" sz="2400" spc="-11" dirty="0" smtClean="0">
                <a:latin typeface="Times New Roman" pitchFamily="18" charset="0"/>
                <a:cs typeface="Times New Roman" pitchFamily="18" charset="0"/>
              </a:rPr>
              <a:t>«Об</a:t>
            </a:r>
            <a:r>
              <a:rPr lang="ru-RU" sz="2400" spc="3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утверждении</a:t>
            </a:r>
            <a:r>
              <a:rPr lang="ru-RU" sz="2400" spc="2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Порядка проведения</a:t>
            </a:r>
            <a:r>
              <a:rPr lang="ru-RU" sz="2400" spc="3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spc="-10" dirty="0" smtClean="0">
                <a:latin typeface="Times New Roman" pitchFamily="18" charset="0"/>
                <a:cs typeface="Times New Roman" pitchFamily="18" charset="0"/>
              </a:rPr>
              <a:t>государственной итоговой</a:t>
            </a:r>
            <a:r>
              <a:rPr lang="ru-RU" sz="2400" spc="1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аттестации</a:t>
            </a:r>
            <a:r>
              <a:rPr lang="ru-RU" sz="2400" spc="4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по</a:t>
            </a:r>
            <a:r>
              <a:rPr lang="ru-RU" sz="2400" spc="1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образовательным</a:t>
            </a:r>
            <a:r>
              <a:rPr lang="ru-RU" sz="2400" spc="17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программам основного общего</a:t>
            </a:r>
            <a:r>
              <a:rPr lang="ru-RU" sz="2400" spc="17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образования»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xmlns="" val="376406086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:dissolve/>
      </p:transition>
    </mc:Choice>
    <mc:Fallback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6389" y="584684"/>
            <a:ext cx="8147248" cy="648072"/>
          </a:xfrm>
        </p:spPr>
        <p:txBody>
          <a:bodyPr vert="horz" lIns="91440" tIns="45720" rIns="91440" bIns="45720" rtlCol="0" anchor="ctr">
            <a:noAutofit/>
          </a:bodyPr>
          <a:lstStyle/>
          <a:p>
            <a:pPr algn="ctr"/>
            <a:r>
              <a:rPr lang="ru-RU" sz="2800" b="1" dirty="0" smtClean="0">
                <a:solidFill>
                  <a:schemeClr val="accent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Сроки проведения </a:t>
            </a:r>
            <a:br>
              <a:rPr lang="ru-RU" sz="2800" b="1" dirty="0" smtClean="0">
                <a:solidFill>
                  <a:schemeClr val="accent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dirty="0" smtClean="0">
                <a:solidFill>
                  <a:schemeClr val="accent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итогового собеседования</a:t>
            </a:r>
            <a:endParaRPr lang="ru-RU" sz="2800" b="1" dirty="0">
              <a:solidFill>
                <a:schemeClr val="accent4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17139" y="692696"/>
            <a:ext cx="8568952" cy="60324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endParaRPr lang="ru-RU" dirty="0" smtClean="0"/>
          </a:p>
          <a:p>
            <a:pPr algn="ctr"/>
            <a:endParaRPr lang="ru-RU" dirty="0" smtClean="0"/>
          </a:p>
          <a:p>
            <a:pPr algn="ctr"/>
            <a:endParaRPr lang="ru-RU" dirty="0"/>
          </a:p>
          <a:p>
            <a:pPr algn="ctr"/>
            <a:endParaRPr lang="ru-RU" sz="28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2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Продолжительность проведения – </a:t>
            </a:r>
            <a:r>
              <a:rPr lang="ru-RU" sz="2400" u="sng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15 минут</a:t>
            </a:r>
          </a:p>
          <a:p>
            <a:pPr algn="ctr"/>
            <a:endParaRPr lang="ru-RU" sz="2400" u="sng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участников с ОВЗ, детей-инвалидов и инвалидов время увеличивается </a:t>
            </a:r>
            <a:r>
              <a:rPr lang="ru-RU" sz="2400" u="sng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30 минут</a:t>
            </a:r>
            <a:r>
              <a:rPr lang="ru-RU" sz="2400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2400" u="sng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24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Итоговое собеседование </a:t>
            </a:r>
            <a:r>
              <a:rPr lang="ru-RU" sz="2400" u="sng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начинается в 09.00 часов</a:t>
            </a:r>
            <a:br>
              <a:rPr lang="ru-RU" sz="2400" u="sng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u="sng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местному </a:t>
            </a:r>
            <a:r>
              <a:rPr lang="ru-RU" sz="2400" u="sng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времени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24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</a:p>
          <a:p>
            <a:endParaRPr lang="ru-RU" dirty="0" smtClean="0"/>
          </a:p>
          <a:p>
            <a:endParaRPr lang="ru-RU" dirty="0" smtClean="0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683964057"/>
              </p:ext>
            </p:extLst>
          </p:nvPr>
        </p:nvGraphicFramePr>
        <p:xfrm>
          <a:off x="827584" y="1772816"/>
          <a:ext cx="7704858" cy="831484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2568286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568286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568286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335280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accent5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Основной срок</a:t>
                      </a:r>
                      <a:endParaRPr lang="ru-RU" sz="2000" dirty="0">
                        <a:solidFill>
                          <a:schemeClr val="accent5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accent5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Дополнительные сроки</a:t>
                      </a:r>
                      <a:endParaRPr lang="ru-RU" sz="2000" dirty="0">
                        <a:solidFill>
                          <a:schemeClr val="accent5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3524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14.02.2024</a:t>
                      </a:r>
                      <a:endParaRPr lang="ru-RU" sz="2000" b="1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13.03.2024</a:t>
                      </a:r>
                      <a:endParaRPr lang="ru-RU" sz="2000" b="1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15.04.2024</a:t>
                      </a:r>
                      <a:endParaRPr lang="ru-RU" sz="2000" b="1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0838411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9325" y="404664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>
                <a:solidFill>
                  <a:schemeClr val="accent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Во время проведения итогового собеседования </a:t>
            </a:r>
            <a:r>
              <a:rPr lang="ru-RU" sz="2800" b="1" dirty="0" smtClean="0">
                <a:solidFill>
                  <a:schemeClr val="accent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b="1" dirty="0" smtClean="0">
                <a:solidFill>
                  <a:schemeClr val="accent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u="sng" dirty="0" smtClean="0">
                <a:solidFill>
                  <a:schemeClr val="accent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запрещено</a:t>
            </a:r>
            <a:endParaRPr lang="ru-RU" sz="2800" b="1" u="sng" dirty="0">
              <a:solidFill>
                <a:schemeClr val="accent4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 useBgFill="1">
        <p:nvSpPr>
          <p:cNvPr id="3" name="Прямоугольник 2"/>
          <p:cNvSpPr/>
          <p:nvPr/>
        </p:nvSpPr>
        <p:spPr>
          <a:xfrm>
            <a:off x="793890" y="1700808"/>
            <a:ext cx="7868125" cy="446449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	</a:t>
            </a:r>
            <a:r>
              <a:rPr lang="ru-RU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иметь </a:t>
            </a:r>
            <a:r>
              <a:rPr lang="ru-RU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 себе средства связи, фото, аудио и </a:t>
            </a:r>
            <a:r>
              <a:rPr lang="ru-RU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видеоаппаратуру </a:t>
            </a:r>
          </a:p>
          <a:p>
            <a:pPr algn="just"/>
            <a:endParaRPr lang="ru-RU" sz="24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!!	</a:t>
            </a:r>
            <a:r>
              <a:rPr lang="ru-RU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справочные </a:t>
            </a:r>
            <a:r>
              <a:rPr lang="ru-RU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материалы, письменные заметки и иные средства хранения и передачи </a:t>
            </a:r>
            <a:r>
              <a:rPr lang="ru-RU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информации</a:t>
            </a:r>
            <a:endParaRPr lang="ru-RU" sz="2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28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2413026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3223" y="1772816"/>
            <a:ext cx="8357554" cy="864096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dirty="0" smtClean="0">
                <a:solidFill>
                  <a:schemeClr val="accent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Тиражирование </a:t>
            </a:r>
            <a:r>
              <a:rPr lang="ru-RU" sz="2800" b="1" dirty="0">
                <a:solidFill>
                  <a:schemeClr val="accent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заданий </a:t>
            </a:r>
            <a:br>
              <a:rPr lang="ru-RU" sz="2800" b="1" dirty="0">
                <a:solidFill>
                  <a:schemeClr val="accent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dirty="0">
                <a:solidFill>
                  <a:schemeClr val="accent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для итогового собеседован</a:t>
            </a:r>
            <a:r>
              <a:rPr lang="ru-RU" sz="2800" b="1" dirty="0">
                <a:solidFill>
                  <a:schemeClr val="accent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ия</a:t>
            </a:r>
            <a:r>
              <a:rPr lang="ru-RU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/>
              <a:t/>
            </a:r>
            <a:br>
              <a:rPr lang="ru-RU" sz="2400" dirty="0"/>
            </a:br>
            <a:r>
              <a:rPr lang="ru-RU" sz="24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 день проведения итогового собеседования </a:t>
            </a:r>
            <a:r>
              <a:rPr lang="ru-RU" sz="2400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не </a:t>
            </a:r>
            <a:r>
              <a:rPr lang="ru-RU" sz="24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ранее </a:t>
            </a:r>
            <a:br>
              <a:rPr lang="ru-RU" sz="24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07.30 </a:t>
            </a:r>
            <a:r>
              <a:rPr lang="ru-RU" sz="2400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часов по </a:t>
            </a:r>
            <a:r>
              <a:rPr lang="ru-RU" sz="24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местному времени ответственный </a:t>
            </a:r>
            <a:r>
              <a:rPr lang="ru-RU" sz="2400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организатор </a:t>
            </a:r>
            <a:r>
              <a:rPr lang="ru-RU" sz="24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образовательной организации </a:t>
            </a:r>
            <a:r>
              <a:rPr lang="ru-RU" sz="2400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 </a:t>
            </a:r>
            <a:r>
              <a:rPr lang="ru-RU" sz="24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помощью технического специалиста </a:t>
            </a:r>
            <a:r>
              <a:rPr lang="ru-RU" sz="2400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получает с </a:t>
            </a:r>
            <a:r>
              <a:rPr lang="ru-RU" sz="24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сайта </a:t>
            </a:r>
            <a:r>
              <a:rPr lang="ru-RU" sz="2400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РИАЦ и </a:t>
            </a:r>
            <a:r>
              <a:rPr lang="ru-RU" sz="24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тиражирует </a:t>
            </a:r>
            <a:r>
              <a:rPr lang="ru-RU" sz="2400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материалы </a:t>
            </a:r>
            <a:r>
              <a:rPr lang="ru-RU" sz="24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для проведения </a:t>
            </a:r>
            <a:r>
              <a:rPr lang="ru-RU" sz="2400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итогового собеседования</a:t>
            </a:r>
            <a:r>
              <a:rPr lang="en-US" sz="2800" b="1" u="sng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800" b="1" u="sng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611560" y="4221088"/>
            <a:ext cx="792088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b="1" i="1" u="sng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b="1" i="1" u="sng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2000" b="1" i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65400265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/>
          <p:nvPr/>
        </p:nvSpPr>
        <p:spPr>
          <a:xfrm>
            <a:off x="1259632" y="332656"/>
            <a:ext cx="6984776" cy="86409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accent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итогового собеседования </a:t>
            </a:r>
          </a:p>
          <a:p>
            <a:pPr algn="ctr"/>
            <a:r>
              <a:rPr lang="ru-RU" sz="2400" b="1" dirty="0" smtClean="0">
                <a:solidFill>
                  <a:schemeClr val="accent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русскому языку</a:t>
            </a:r>
            <a:endParaRPr lang="ru-RU" sz="2400" b="1" dirty="0">
              <a:solidFill>
                <a:schemeClr val="accent4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Прямоугольник с двумя вырезанными противолежащими углами 19"/>
          <p:cNvSpPr/>
          <p:nvPr/>
        </p:nvSpPr>
        <p:spPr>
          <a:xfrm>
            <a:off x="324960" y="1340768"/>
            <a:ext cx="3959007" cy="1562472"/>
          </a:xfrm>
          <a:prstGeom prst="snip2Diag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Задание № </a:t>
            </a:r>
            <a:r>
              <a:rPr lang="ru-RU" sz="2000" u="sng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  <a:p>
            <a:pPr algn="ctr"/>
            <a:r>
              <a:rPr lang="ru-RU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Чтение 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вслух небольшого текста </a:t>
            </a:r>
          </a:p>
        </p:txBody>
      </p:sp>
      <p:sp>
        <p:nvSpPr>
          <p:cNvPr id="21" name="Прямоугольник с двумя вырезанными противолежащими углами 20"/>
          <p:cNvSpPr/>
          <p:nvPr/>
        </p:nvSpPr>
        <p:spPr>
          <a:xfrm>
            <a:off x="305731" y="3451907"/>
            <a:ext cx="3978236" cy="1458919"/>
          </a:xfrm>
          <a:prstGeom prst="snip2Diag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u="sng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Задание № 2 </a:t>
            </a:r>
          </a:p>
          <a:p>
            <a:pPr algn="ctr"/>
            <a:r>
              <a:rPr lang="ru-RU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Пересказ прочитанного текста</a:t>
            </a:r>
            <a:endParaRPr lang="ru-RU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Прямоугольник с двумя вырезанными противолежащими углами 21"/>
          <p:cNvSpPr/>
          <p:nvPr/>
        </p:nvSpPr>
        <p:spPr>
          <a:xfrm flipH="1">
            <a:off x="4860033" y="3501007"/>
            <a:ext cx="3960438" cy="1458919"/>
          </a:xfrm>
          <a:prstGeom prst="snip2Diag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u="sng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Задание № 4</a:t>
            </a:r>
            <a:r>
              <a:rPr lang="ru-RU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  <a:p>
            <a:pPr algn="ctr"/>
            <a:r>
              <a:rPr lang="ru-RU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Участие в диалоге </a:t>
            </a:r>
          </a:p>
          <a:p>
            <a:pPr algn="ctr"/>
            <a:r>
              <a:rPr lang="ru-RU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экзаменатором-собеседником</a:t>
            </a:r>
            <a:endParaRPr lang="ru-RU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Прямоугольник с двумя вырезанными противолежащими углами 22"/>
          <p:cNvSpPr/>
          <p:nvPr/>
        </p:nvSpPr>
        <p:spPr>
          <a:xfrm>
            <a:off x="4860033" y="1340768"/>
            <a:ext cx="3960440" cy="1562472"/>
          </a:xfrm>
          <a:prstGeom prst="snip2Diag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0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000" u="sng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Задание № 3</a:t>
            </a:r>
          </a:p>
          <a:p>
            <a:pPr algn="ctr"/>
            <a:r>
              <a:rPr lang="ru-RU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Монологическое высказывание </a:t>
            </a:r>
            <a:r>
              <a:rPr lang="ru-RU" sz="2000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(это может быть описание, повествование, рассуждение)</a:t>
            </a:r>
          </a:p>
          <a:p>
            <a:pPr algn="ctr"/>
            <a:endParaRPr lang="ru-RU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396253" y="5234614"/>
            <a:ext cx="8280204" cy="646158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протяжении всего времени ответа ведется аудиозапись!</a:t>
            </a:r>
          </a:p>
        </p:txBody>
      </p:sp>
    </p:spTree>
    <p:extLst>
      <p:ext uri="{BB962C8B-B14F-4D97-AF65-F5344CB8AC3E}">
        <p14:creationId xmlns:p14="http://schemas.microsoft.com/office/powerpoint/2010/main" xmlns="" val="105393597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Содержимое 1"/>
          <p:cNvSpPr>
            <a:spLocks noGrp="1"/>
          </p:cNvSpPr>
          <p:nvPr>
            <p:ph idx="1"/>
          </p:nvPr>
        </p:nvSpPr>
        <p:spPr>
          <a:xfrm>
            <a:off x="457200" y="549275"/>
            <a:ext cx="8229600" cy="5457825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buFont typeface="Wingdings 3" pitchFamily="18" charset="2"/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ru-RU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Защита индивидуального итогового проекта (ИИП) с 11 по 13 декабря 2023 года.</a:t>
            </a:r>
          </a:p>
          <a:p>
            <a:pPr eaLnBrk="1" hangingPunct="1">
              <a:buFont typeface="Wingdings 3" pitchFamily="18" charset="2"/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2. Итоговое собеседование по русскому языку как допуск к ГИА-9.</a:t>
            </a:r>
          </a:p>
          <a:p>
            <a:pPr eaLnBrk="1" hangingPunct="1">
              <a:buFont typeface="Wingdings 3" pitchFamily="18" charset="2"/>
              <a:buNone/>
            </a:pP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Font typeface="Wingdings 3" pitchFamily="18" charset="2"/>
              <a:buNone/>
            </a:pP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Font typeface="Wingdings 3" pitchFamily="18" charset="2"/>
              <a:buNone/>
            </a:pP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3.До 1 марта подача заявления на прохождение ГИА .</a:t>
            </a:r>
          </a:p>
          <a:p>
            <a:pPr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4.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Успешное освоение ООП ООО (педагогический совет). Допуск к ГИА-9. </a:t>
            </a:r>
          </a:p>
          <a:p>
            <a:pPr eaLnBrk="1" hangingPunct="1">
              <a:buFont typeface="Wingdings 3" pitchFamily="18" charset="2"/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«Последний звонок» – </a:t>
            </a:r>
            <a:r>
              <a:rPr lang="ru-RU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25.05.2024.</a:t>
            </a: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Font typeface="Wingdings 3" pitchFamily="18" charset="2"/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6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Успешное прохождение ГИА-9 в 2024 году.</a:t>
            </a:r>
          </a:p>
          <a:p>
            <a:pPr eaLnBrk="1" hangingPunct="1">
              <a:buFont typeface="Wingdings 3" pitchFamily="18" charset="2"/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7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Вручение аттестатов за курс ООО - </a:t>
            </a:r>
            <a:r>
              <a:rPr lang="ru-RU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29.06.2024.</a:t>
            </a:r>
          </a:p>
          <a:p>
            <a:pPr eaLnBrk="1" hangingPunct="1">
              <a:buFont typeface="Wingdings 3" pitchFamily="18" charset="2"/>
              <a:buNone/>
            </a:pPr>
            <a:endParaRPr lang="ru-RU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Font typeface="Wingdings 3" pitchFamily="18" charset="2"/>
              <a:buNone/>
            </a:pPr>
            <a:endParaRPr lang="ru-RU" dirty="0" smtClean="0"/>
          </a:p>
          <a:p>
            <a:pPr eaLnBrk="1" hangingPunct="1"/>
            <a:endParaRPr lang="ru-RU" dirty="0" smtClean="0"/>
          </a:p>
          <a:p>
            <a:pPr eaLnBrk="1" hangingPunct="1"/>
            <a:endParaRPr lang="ru-RU" dirty="0" smtClean="0"/>
          </a:p>
          <a:p>
            <a:pPr eaLnBrk="1" hangingPunct="1"/>
            <a:endParaRPr lang="ru-RU" dirty="0" smtClean="0"/>
          </a:p>
          <a:p>
            <a:pPr eaLnBrk="1" hangingPunct="1"/>
            <a:endParaRPr lang="ru-RU" dirty="0" smtClean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524000" y="2214554"/>
          <a:ext cx="6119834" cy="10715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55912"/>
                <a:gridCol w="1944216"/>
                <a:gridCol w="1919706"/>
              </a:tblGrid>
              <a:tr h="535785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Основной срок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Дополнительные</a:t>
                      </a:r>
                      <a:r>
                        <a:rPr lang="ru-RU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сроки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35785">
                <a:tc>
                  <a:txBody>
                    <a:bodyPr/>
                    <a:lstStyle/>
                    <a:p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14.02.2024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13.03.2024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15.04.2024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22921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Выноска-облако 8"/>
          <p:cNvSpPr/>
          <p:nvPr/>
        </p:nvSpPr>
        <p:spPr>
          <a:xfrm>
            <a:off x="142225" y="241024"/>
            <a:ext cx="2016224" cy="1224136"/>
          </a:xfrm>
          <a:prstGeom prst="cloudCallout">
            <a:avLst>
              <a:gd name="adj1" fmla="val 28643"/>
              <a:gd name="adj2" fmla="val 7947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prstClr val="white"/>
                </a:solidFill>
              </a:rPr>
              <a:t>Незачет</a:t>
            </a:r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11" name="Выноска-облако 10"/>
          <p:cNvSpPr/>
          <p:nvPr/>
        </p:nvSpPr>
        <p:spPr>
          <a:xfrm>
            <a:off x="7164288" y="88488"/>
            <a:ext cx="1728192" cy="1368152"/>
          </a:xfrm>
          <a:prstGeom prst="cloudCallout">
            <a:avLst>
              <a:gd name="adj1" fmla="val -59505"/>
              <a:gd name="adj2" fmla="val 5311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prstClr val="white"/>
                </a:solidFill>
              </a:rPr>
              <a:t>Зачет</a:t>
            </a:r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12" name="Прямоугольник с двумя вырезанными противолежащими углами 11"/>
          <p:cNvSpPr/>
          <p:nvPr/>
        </p:nvSpPr>
        <p:spPr>
          <a:xfrm>
            <a:off x="2915816" y="332657"/>
            <a:ext cx="2880320" cy="794880"/>
          </a:xfrm>
          <a:prstGeom prst="snip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prstClr val="white"/>
                </a:solidFill>
              </a:rPr>
              <a:t>Для получения «зачета» необходимо набрать                     10 из 20 баллов</a:t>
            </a:r>
            <a:endParaRPr lang="ru-RU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8931143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1043608" y="1623380"/>
            <a:ext cx="7344816" cy="972108"/>
          </a:xfrm>
          <a:prstGeom prst="roundRect">
            <a:avLst/>
          </a:prstGeom>
          <a:gradFill>
            <a:gsLst>
              <a:gs pos="39000">
                <a:srgbClr val="92D050"/>
              </a:gs>
              <a:gs pos="0">
                <a:schemeClr val="accent1">
                  <a:lumMod val="5000"/>
                  <a:lumOff val="95000"/>
                </a:schemeClr>
              </a:gs>
              <a:gs pos="73000">
                <a:schemeClr val="accent1">
                  <a:lumMod val="45000"/>
                  <a:lumOff val="55000"/>
                </a:schemeClr>
              </a:gs>
              <a:gs pos="67220">
                <a:srgbClr val="9CD2C7"/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Проверка ответов участников итогового собеседования по русскому языку завершается не позднее чем через </a:t>
            </a:r>
            <a:r>
              <a:rPr lang="ru-RU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 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календарных дней с даты его </a:t>
            </a:r>
            <a:r>
              <a:rPr lang="ru-RU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проведения</a:t>
            </a: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1052325" y="2780928"/>
            <a:ext cx="7344816" cy="2304256"/>
          </a:xfrm>
          <a:prstGeom prst="roundRect">
            <a:avLst/>
          </a:prstGeom>
          <a:gradFill>
            <a:gsLst>
              <a:gs pos="39000">
                <a:srgbClr val="92D050"/>
              </a:gs>
              <a:gs pos="0">
                <a:schemeClr val="accent1">
                  <a:lumMod val="5000"/>
                  <a:lumOff val="95000"/>
                </a:schemeClr>
              </a:gs>
              <a:gs pos="73000">
                <a:schemeClr val="accent1">
                  <a:lumMod val="45000"/>
                  <a:lumOff val="55000"/>
                </a:schemeClr>
              </a:gs>
              <a:gs pos="67220">
                <a:srgbClr val="9CD2C7"/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Руководители образовательных организаций не позднее </a:t>
            </a:r>
          </a:p>
          <a:p>
            <a:pPr algn="ctr"/>
            <a:r>
              <a:rPr lang="ru-RU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рабочих  дней после получения от органов местного самоуправления, осуществляющих управление </a:t>
            </a:r>
          </a:p>
          <a:p>
            <a:pPr algn="ctr"/>
            <a:r>
              <a:rPr lang="ru-RU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сфере образования результатов итогового </a:t>
            </a:r>
          </a:p>
          <a:p>
            <a:pPr algn="ctr"/>
            <a:r>
              <a:rPr lang="ru-RU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собеседования обеспечивают ознакомление </a:t>
            </a:r>
          </a:p>
          <a:p>
            <a:pPr algn="ctr"/>
            <a:r>
              <a:rPr lang="ru-RU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ними обучающихся и (или) их родителей </a:t>
            </a:r>
          </a:p>
          <a:p>
            <a:pPr algn="ctr"/>
            <a:r>
              <a:rPr lang="ru-RU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(законных представителей)</a:t>
            </a:r>
            <a:endParaRPr lang="ru-RU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940516" y="260648"/>
            <a:ext cx="7262967" cy="9144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Ознакомление с результатами </a:t>
            </a:r>
          </a:p>
          <a:p>
            <a:pPr algn="ctr"/>
            <a:r>
              <a:rPr lang="ru-RU" sz="2800" b="1" dirty="0" smtClean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итогового собеседования</a:t>
            </a:r>
            <a:endParaRPr lang="ru-RU" sz="2800" b="1" dirty="0">
              <a:solidFill>
                <a:schemeClr val="accent5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1093249" y="5270624"/>
            <a:ext cx="7262967" cy="914400"/>
          </a:xfrm>
          <a:prstGeom prst="roundRect">
            <a:avLst/>
          </a:prstGeom>
          <a:gradFill>
            <a:gsLst>
              <a:gs pos="24000">
                <a:srgbClr val="92D050"/>
              </a:gs>
              <a:gs pos="0">
                <a:schemeClr val="accent1">
                  <a:lumMod val="5000"/>
                  <a:lumOff val="95000"/>
                </a:schemeClr>
              </a:gs>
              <a:gs pos="73000">
                <a:schemeClr val="accent1">
                  <a:lumMod val="45000"/>
                  <a:lumOff val="55000"/>
                </a:schemeClr>
              </a:gs>
              <a:gs pos="67220">
                <a:srgbClr val="9CD2C7"/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Срок действия итогового собеседования </a:t>
            </a:r>
            <a:endParaRPr lang="ru-RU" sz="20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как 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допуск к ГИА – </a:t>
            </a:r>
            <a:r>
              <a:rPr lang="ru-RU" sz="2000" u="sng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БЕССРОЧНО</a:t>
            </a:r>
            <a:endParaRPr lang="ru-RU" sz="2000" u="sng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36597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83568" y="502182"/>
            <a:ext cx="7776864" cy="9144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Повторный допуск к проведению </a:t>
            </a:r>
          </a:p>
          <a:p>
            <a:pPr algn="ctr"/>
            <a:r>
              <a:rPr lang="ru-RU" sz="2400" b="1" dirty="0" smtClean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итогового собеседования в текущем учебном году</a:t>
            </a:r>
            <a:endParaRPr lang="ru-RU" sz="2400" b="1" dirty="0">
              <a:solidFill>
                <a:schemeClr val="accent5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755576" y="2100658"/>
            <a:ext cx="7704856" cy="914400"/>
          </a:xfrm>
          <a:prstGeom prst="roundRect">
            <a:avLst/>
          </a:prstGeom>
          <a:gradFill>
            <a:gsLst>
              <a:gs pos="39000">
                <a:srgbClr val="92D050"/>
              </a:gs>
              <a:gs pos="0">
                <a:schemeClr val="accent1">
                  <a:lumMod val="5000"/>
                  <a:lumOff val="95000"/>
                </a:schemeClr>
              </a:gs>
              <a:gs pos="73000">
                <a:schemeClr val="accent1">
                  <a:lumMod val="45000"/>
                  <a:lumOff val="55000"/>
                </a:schemeClr>
              </a:gs>
              <a:gs pos="67220">
                <a:srgbClr val="9CD2C7"/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Обучающиеся, получившие </a:t>
            </a:r>
            <a:r>
              <a:rPr lang="ru-RU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«незачет»</a:t>
            </a: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776888" y="3501008"/>
            <a:ext cx="7704856" cy="914400"/>
          </a:xfrm>
          <a:prstGeom prst="roundRect">
            <a:avLst/>
          </a:prstGeom>
          <a:gradFill>
            <a:gsLst>
              <a:gs pos="39000">
                <a:srgbClr val="92D050"/>
              </a:gs>
              <a:gs pos="0">
                <a:schemeClr val="accent1">
                  <a:lumMod val="5000"/>
                  <a:lumOff val="95000"/>
                </a:schemeClr>
              </a:gs>
              <a:gs pos="73000">
                <a:schemeClr val="accent1">
                  <a:lumMod val="45000"/>
                  <a:lumOff val="55000"/>
                </a:schemeClr>
              </a:gs>
              <a:gs pos="67220">
                <a:srgbClr val="9CD2C7"/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Обучающиеся, не </a:t>
            </a:r>
            <a:r>
              <a:rPr lang="ru-RU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явившиеся по уважительным причинам, подтвержденным документально</a:t>
            </a: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827584" y="4869160"/>
            <a:ext cx="7704856" cy="914400"/>
          </a:xfrm>
          <a:prstGeom prst="roundRect">
            <a:avLst/>
          </a:prstGeom>
          <a:gradFill>
            <a:gsLst>
              <a:gs pos="39000">
                <a:srgbClr val="92D050"/>
              </a:gs>
              <a:gs pos="0">
                <a:schemeClr val="accent1">
                  <a:lumMod val="5000"/>
                  <a:lumOff val="95000"/>
                </a:schemeClr>
              </a:gs>
              <a:gs pos="73000">
                <a:schemeClr val="accent1">
                  <a:lumMod val="45000"/>
                  <a:lumOff val="55000"/>
                </a:schemeClr>
              </a:gs>
              <a:gs pos="67220">
                <a:srgbClr val="9CD2C7"/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20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Обучающиеся, не </a:t>
            </a:r>
            <a:r>
              <a:rPr lang="ru-RU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завершившие итоговое </a:t>
            </a:r>
            <a:r>
              <a:rPr lang="ru-RU" sz="22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собеседование </a:t>
            </a:r>
            <a:r>
              <a:rPr lang="ru-RU" sz="220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20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20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</a:t>
            </a:r>
            <a:r>
              <a:rPr lang="ru-RU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уважительным причинам</a:t>
            </a:r>
            <a:r>
              <a:rPr lang="ru-RU" sz="22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20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подтвержденным </a:t>
            </a:r>
            <a:r>
              <a:rPr lang="ru-RU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документально </a:t>
            </a:r>
          </a:p>
        </p:txBody>
      </p:sp>
    </p:spTree>
    <p:extLst>
      <p:ext uri="{BB962C8B-B14F-4D97-AF65-F5344CB8AC3E}">
        <p14:creationId xmlns:p14="http://schemas.microsoft.com/office/powerpoint/2010/main" xmlns="" val="3397166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620688"/>
            <a:ext cx="8686800" cy="5459437"/>
          </a:xfrm>
        </p:spPr>
        <p:txBody>
          <a:bodyPr/>
          <a:lstStyle/>
          <a:p>
            <a:pPr algn="ctr">
              <a:buNone/>
            </a:pPr>
            <a:r>
              <a:rPr lang="ru-RU" sz="4000" b="1" dirty="0" smtClean="0"/>
              <a:t>   </a:t>
            </a:r>
          </a:p>
          <a:p>
            <a:pPr algn="ctr">
              <a:buNone/>
            </a:pPr>
            <a:r>
              <a:rPr lang="ru-RU" sz="4000" b="1" dirty="0" smtClean="0">
                <a:solidFill>
                  <a:schemeClr val="accent4"/>
                </a:solidFill>
                <a:latin typeface="Times New Roman" pitchFamily="18" charset="0"/>
                <a:cs typeface="Times New Roman" pitchFamily="18" charset="0"/>
              </a:rPr>
              <a:t>Желаем  удачи ! </a:t>
            </a:r>
          </a:p>
          <a:p>
            <a:pPr algn="ctr">
              <a:buNone/>
            </a:pPr>
            <a:endParaRPr lang="ru-RU" sz="4000" b="1" dirty="0" smtClean="0"/>
          </a:p>
          <a:p>
            <a:pPr algn="ctr">
              <a:buNone/>
            </a:pPr>
            <a:endParaRPr lang="ru-RU" sz="3600" b="1" dirty="0"/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27784" y="2492897"/>
            <a:ext cx="3888432" cy="2880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437726658"/>
              </p:ext>
            </p:extLst>
          </p:nvPr>
        </p:nvGraphicFramePr>
        <p:xfrm>
          <a:off x="467544" y="1484784"/>
          <a:ext cx="8352928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 smtClean="0">
                <a:solidFill>
                  <a:srgbClr val="4E3B30"/>
                </a:solidFill>
              </a:rPr>
              <a:t>                  </a:t>
            </a:r>
            <a:r>
              <a:rPr lang="ru-RU" sz="2800" dirty="0" smtClean="0">
                <a:solidFill>
                  <a:schemeClr val="accent4"/>
                </a:solidFill>
                <a:effectLst/>
                <a:latin typeface="Times New Roman" pitchFamily="18" charset="0"/>
                <a:cs typeface="Times New Roman" pitchFamily="18" charset="0"/>
              </a:rPr>
              <a:t>Результаты защиты ИИП -9: </a:t>
            </a:r>
            <a:br>
              <a:rPr lang="ru-RU" sz="2800" dirty="0" smtClean="0">
                <a:solidFill>
                  <a:schemeClr val="accent4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solidFill>
                  <a:schemeClr val="accent4"/>
                </a:solidFill>
                <a:effectLst/>
                <a:latin typeface="Times New Roman" pitchFamily="18" charset="0"/>
                <a:cs typeface="Times New Roman" pitchFamily="18" charset="0"/>
              </a:rPr>
              <a:t>81 обучающийся</a:t>
            </a:r>
            <a:endParaRPr lang="ru-RU" sz="2800" dirty="0">
              <a:solidFill>
                <a:schemeClr val="accent4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28133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Ибрагимова Доминика  9 «А»</a:t>
            </a:r>
          </a:p>
          <a:p>
            <a:pPr>
              <a:buNone/>
            </a:pP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Кильдагулова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Айлана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9 «А»</a:t>
            </a:r>
          </a:p>
          <a:p>
            <a:pPr>
              <a:buNone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Диких Мирослава 9 «Б»</a:t>
            </a:r>
          </a:p>
          <a:p>
            <a:pPr>
              <a:buNone/>
            </a:pP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Руснак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Ева 9 «Б»</a:t>
            </a:r>
          </a:p>
          <a:p>
            <a:pPr>
              <a:buNone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Расторгуева Александра 9 «В»</a:t>
            </a:r>
          </a:p>
          <a:p>
            <a:pPr>
              <a:buNone/>
            </a:pP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Ровинская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Кира 9 «В»</a:t>
            </a:r>
          </a:p>
          <a:p>
            <a:pPr>
              <a:buNone/>
            </a:pP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Садриева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Лина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9 «В»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332656"/>
            <a:ext cx="8229600" cy="1143000"/>
          </a:xfrm>
        </p:spPr>
        <p:txBody>
          <a:bodyPr>
            <a:noAutofit/>
          </a:bodyPr>
          <a:lstStyle/>
          <a:p>
            <a:r>
              <a:rPr lang="ru-RU" sz="2800" dirty="0" smtClean="0">
                <a:solidFill>
                  <a:schemeClr val="accent4"/>
                </a:solidFill>
                <a:effectLst/>
                <a:latin typeface="Times New Roman" pitchFamily="18" charset="0"/>
                <a:cs typeface="Times New Roman" pitchFamily="18" charset="0"/>
              </a:rPr>
              <a:t>Обучающимся, которые набрали от 15 до 16 баллов, рекомендовано принять участие в конференции «Шаги в науку</a:t>
            </a:r>
            <a:r>
              <a:rPr lang="ru-RU" sz="2800" dirty="0" smtClean="0">
                <a:solidFill>
                  <a:schemeClr val="accent4"/>
                </a:solidFill>
                <a:effectLst/>
                <a:latin typeface="Times New Roman" pitchFamily="18" charset="0"/>
                <a:cs typeface="Times New Roman" pitchFamily="18" charset="0"/>
              </a:rPr>
              <a:t>»:</a:t>
            </a:r>
            <a:endParaRPr lang="ru-RU" sz="2800" dirty="0">
              <a:solidFill>
                <a:schemeClr val="accent4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Заголовок 1"/>
          <p:cNvSpPr>
            <a:spLocks noGrp="1"/>
          </p:cNvSpPr>
          <p:nvPr>
            <p:ph type="title"/>
          </p:nvPr>
        </p:nvSpPr>
        <p:spPr>
          <a:xfrm>
            <a:off x="539552" y="260648"/>
            <a:ext cx="8229600" cy="1512168"/>
          </a:xfrm>
        </p:spPr>
        <p:txBody>
          <a:bodyPr>
            <a:normAutofit fontScale="90000"/>
          </a:bodyPr>
          <a:lstStyle/>
          <a:p>
            <a:pPr algn="ctr" eaLnBrk="1" hangingPunct="1">
              <a:defRPr/>
            </a:pPr>
            <a:r>
              <a:rPr lang="ru-RU" sz="3600" dirty="0" smtClean="0">
                <a:solidFill>
                  <a:srgbClr val="0070C0"/>
                </a:solidFill>
                <a:effectLst/>
                <a:latin typeface="Times New Roman" pitchFamily="18" charset="0"/>
                <a:cs typeface="Times New Roman" pitchFamily="18" charset="0"/>
              </a:rPr>
              <a:t>Успеваемость в 9-х классах</a:t>
            </a:r>
            <a:br>
              <a:rPr lang="ru-RU" sz="3600" dirty="0" smtClean="0">
                <a:solidFill>
                  <a:srgbClr val="0070C0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en-US" sz="3600" dirty="0" smtClean="0">
                <a:solidFill>
                  <a:srgbClr val="0070C0"/>
                </a:solidFill>
                <a:effectLst/>
                <a:latin typeface="Times New Roman" pitchFamily="18" charset="0"/>
                <a:cs typeface="Times New Roman" pitchFamily="18" charset="0"/>
              </a:rPr>
              <a:t>I </a:t>
            </a:r>
            <a:r>
              <a:rPr lang="ru-RU" sz="3600" dirty="0" smtClean="0">
                <a:solidFill>
                  <a:srgbClr val="0070C0"/>
                </a:solidFill>
                <a:effectLst/>
                <a:latin typeface="Times New Roman" pitchFamily="18" charset="0"/>
                <a:cs typeface="Times New Roman" pitchFamily="18" charset="0"/>
              </a:rPr>
              <a:t>триместр 2023-2024 учебный год</a:t>
            </a:r>
            <a:r>
              <a:rPr lang="ru-RU" sz="4000" dirty="0" smtClean="0"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000" dirty="0" smtClean="0">
                <a:effectLst/>
                <a:latin typeface="Times New Roman" pitchFamily="18" charset="0"/>
                <a:cs typeface="Times New Roman" pitchFamily="18" charset="0"/>
              </a:rPr>
            </a:br>
            <a:endParaRPr lang="ru-RU" sz="4000" dirty="0" smtClean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</p:nvPr>
        </p:nvGraphicFramePr>
        <p:xfrm>
          <a:off x="550863" y="1651000"/>
          <a:ext cx="8042275" cy="44243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 3" pitchFamily="18" charset="2"/>
              <a:buNone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 3" pitchFamily="18" charset="2"/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Закончила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I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триместр 2023-2024 учебного года на </a:t>
            </a:r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отлично:  </a:t>
            </a:r>
          </a:p>
          <a:p>
            <a:pPr>
              <a:buFont typeface="Wingdings 3" pitchFamily="18" charset="2"/>
              <a:buNone/>
            </a:pPr>
            <a:r>
              <a:rPr lang="ru-RU" sz="2000" b="1" i="1" dirty="0" err="1" smtClean="0">
                <a:latin typeface="Times New Roman" pitchFamily="18" charset="0"/>
                <a:cs typeface="Times New Roman" pitchFamily="18" charset="0"/>
              </a:rPr>
              <a:t>Унжакова</a:t>
            </a:r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  Александра 9 «Б» класс </a:t>
            </a:r>
          </a:p>
          <a:p>
            <a:pPr>
              <a:buFont typeface="Wingdings 3" pitchFamily="18" charset="2"/>
              <a:buNone/>
            </a:pPr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Font typeface="Wingdings 3" pitchFamily="18" charset="2"/>
              <a:buNone/>
            </a:pPr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С одной «3»: 2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 обучающихся по предметам ( русский язык, геометрия)</a:t>
            </a:r>
          </a:p>
          <a:p>
            <a:pPr>
              <a:buFont typeface="Wingdings 3" pitchFamily="18" charset="2"/>
              <a:buNone/>
            </a:pPr>
            <a:endParaRPr lang="ru-RU" sz="2000" b="1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 3" pitchFamily="18" charset="2"/>
              <a:buNone/>
            </a:pPr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Неуспевающий: </a:t>
            </a:r>
            <a:r>
              <a:rPr lang="ru-RU" sz="20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 обучающийся ( русский язык, литература, алгебра, геометрия, вероятность и статистика, география, обществознание и химия) 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ru-RU" sz="3200" dirty="0" smtClean="0">
                <a:solidFill>
                  <a:srgbClr val="0070C0"/>
                </a:solidFill>
                <a:effectLst/>
                <a:latin typeface="Times New Roman" pitchFamily="18" charset="0"/>
                <a:cs typeface="Times New Roman" pitchFamily="18" charset="0"/>
              </a:rPr>
              <a:t>Результаты успеваемости</a:t>
            </a:r>
            <a:br>
              <a:rPr lang="ru-RU" sz="3200" dirty="0" smtClean="0">
                <a:solidFill>
                  <a:srgbClr val="0070C0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solidFill>
                  <a:srgbClr val="0070C0"/>
                </a:solidFill>
                <a:effectLst/>
                <a:latin typeface="Times New Roman" pitchFamily="18" charset="0"/>
                <a:cs typeface="Times New Roman" pitchFamily="18" charset="0"/>
              </a:rPr>
              <a:t>в 9-х классах</a:t>
            </a:r>
            <a:endParaRPr lang="ru-RU" sz="3200" dirty="0">
              <a:solidFill>
                <a:srgbClr val="0070C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179512" y="935771"/>
          <a:ext cx="8784977" cy="5573164"/>
        </p:xfrm>
        <a:graphic>
          <a:graphicData uri="http://schemas.openxmlformats.org/drawingml/2006/table">
            <a:tbl>
              <a:tblPr firstRow="1" bandRow="1">
                <a:tableStyleId>{22838BEF-8BB2-4498-84A7-C5851F593DF1}</a:tableStyleId>
              </a:tblPr>
              <a:tblGrid>
                <a:gridCol w="2088232"/>
                <a:gridCol w="648072"/>
                <a:gridCol w="728915"/>
                <a:gridCol w="783253"/>
                <a:gridCol w="792088"/>
                <a:gridCol w="1656184"/>
                <a:gridCol w="2088233"/>
              </a:tblGrid>
              <a:tr h="989105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Класс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«5»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«4»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«3»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«2»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Качество </a:t>
                      </a:r>
                    </a:p>
                    <a:p>
                      <a:pPr algn="ctr"/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%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 % выполнения работы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096111">
                <a:tc>
                  <a:txBody>
                    <a:bodyPr/>
                    <a:lstStyle/>
                    <a:p>
                      <a:pPr algn="l"/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9А (28</a:t>
                      </a:r>
                      <a:r>
                        <a:rPr lang="ru-RU" sz="24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</a:p>
                    <a:p>
                      <a:pPr algn="l"/>
                      <a:r>
                        <a:rPr lang="ru-RU" sz="24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писали- 26)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14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0%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46%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096111">
                <a:tc>
                  <a:txBody>
                    <a:bodyPr/>
                    <a:lstStyle/>
                    <a:p>
                      <a:pPr algn="l"/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9Б (29,</a:t>
                      </a:r>
                    </a:p>
                    <a:p>
                      <a:pPr algn="l"/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писали-23)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13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18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65%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100%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096111">
                <a:tc>
                  <a:txBody>
                    <a:bodyPr/>
                    <a:lstStyle/>
                    <a:p>
                      <a:pPr algn="l"/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9 В (27,</a:t>
                      </a:r>
                    </a:p>
                    <a:p>
                      <a:pPr algn="l"/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писали-21)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</a:p>
                    <a:p>
                      <a:pPr algn="ctr"/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14%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42%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096111">
                <a:tc>
                  <a:txBody>
                    <a:bodyPr/>
                    <a:lstStyle/>
                    <a:p>
                      <a:pPr algn="l"/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r>
                        <a:rPr lang="ru-RU" sz="24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классы (84,    писали-70)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16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24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26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26%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63%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188640"/>
            <a:ext cx="8686800" cy="648072"/>
          </a:xfrm>
        </p:spPr>
        <p:txBody>
          <a:bodyPr>
            <a:noAutofit/>
          </a:bodyPr>
          <a:lstStyle/>
          <a:p>
            <a:pPr algn="ctr"/>
            <a:r>
              <a:rPr lang="ru-RU" sz="2800" dirty="0" smtClean="0">
                <a:solidFill>
                  <a:schemeClr val="accent4"/>
                </a:solidFill>
                <a:effectLst/>
                <a:latin typeface="Times New Roman" pitchFamily="18" charset="0"/>
                <a:cs typeface="Times New Roman" pitchFamily="18" charset="0"/>
              </a:rPr>
              <a:t>Результаты пробного ОГЭ- математика</a:t>
            </a:r>
            <a:endParaRPr lang="ru-RU" sz="2800" dirty="0">
              <a:solidFill>
                <a:schemeClr val="accent4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Русский язык  - 16.03.2024</a:t>
            </a:r>
          </a:p>
          <a:p>
            <a:pPr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География         - 05.03.2024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3600" dirty="0" smtClean="0">
                <a:solidFill>
                  <a:srgbClr val="0070C0"/>
                </a:solidFill>
                <a:effectLst/>
                <a:latin typeface="Times New Roman" pitchFamily="18" charset="0"/>
                <a:cs typeface="Times New Roman" pitchFamily="18" charset="0"/>
              </a:rPr>
              <a:t>Даты проведения пробных экзаменов в формате ОГЭ</a:t>
            </a:r>
            <a:endParaRPr lang="ru-RU" sz="3600" dirty="0">
              <a:solidFill>
                <a:srgbClr val="0070C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125538"/>
            <a:ext cx="8229600" cy="4881562"/>
          </a:xfrm>
        </p:spPr>
        <p:txBody>
          <a:bodyPr>
            <a:normAutofit/>
          </a:bodyPr>
          <a:lstStyle/>
          <a:p>
            <a:pPr marL="365125" lvl="1" indent="-255588">
              <a:spcBef>
                <a:spcPts val="400"/>
              </a:spcBef>
              <a:buSzPct val="68000"/>
              <a:buFont typeface="Verdana" pitchFamily="34" charset="0"/>
              <a:buNone/>
              <a:defRPr/>
            </a:pP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    «Решение задач повышенной трудности по математике»:</a:t>
            </a:r>
          </a:p>
          <a:p>
            <a:pPr lvl="1">
              <a:buFont typeface="Verdana" pitchFamily="34" charset="0"/>
              <a:buNone/>
              <a:defRPr/>
            </a:pP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9 А -суббота (1и 2 урок)</a:t>
            </a:r>
          </a:p>
          <a:p>
            <a:pPr lvl="1">
              <a:buFont typeface="Verdana" pitchFamily="34" charset="0"/>
              <a:buNone/>
              <a:defRPr/>
            </a:pP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9 Б- понедельник (2 урок)</a:t>
            </a:r>
          </a:p>
          <a:p>
            <a:pPr lvl="1">
              <a:buFont typeface="Verdana" pitchFamily="34" charset="0"/>
              <a:buNone/>
              <a:defRPr/>
            </a:pP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9 В- суббота (5 урок)  </a:t>
            </a:r>
          </a:p>
          <a:p>
            <a:pPr lvl="1">
              <a:buFont typeface="Verdana" pitchFamily="34" charset="0"/>
              <a:buNone/>
              <a:defRPr/>
            </a:pP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«Элективный курс по русскому языку»:</a:t>
            </a:r>
          </a:p>
          <a:p>
            <a:pPr lvl="1">
              <a:buFont typeface="Verdana" pitchFamily="34" charset="0"/>
              <a:buNone/>
              <a:defRPr/>
            </a:pP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9 А -пятница (4 урок)</a:t>
            </a:r>
          </a:p>
          <a:p>
            <a:pPr lvl="1">
              <a:buFont typeface="Verdana" pitchFamily="34" charset="0"/>
              <a:buNone/>
              <a:defRPr/>
            </a:pP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9 Б- по расписанию уроков</a:t>
            </a:r>
          </a:p>
          <a:p>
            <a:pPr lvl="1">
              <a:buFont typeface="Verdana" pitchFamily="34" charset="0"/>
              <a:buNone/>
              <a:defRPr/>
            </a:pP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9 В- суббота (7 урок)</a:t>
            </a:r>
          </a:p>
          <a:p>
            <a:pPr lvl="1">
              <a:buFont typeface="Verdana" pitchFamily="34" charset="0"/>
              <a:buNone/>
              <a:defRPr/>
            </a:pP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«Умей и действуй» подготовка по обществознанию: </a:t>
            </a:r>
          </a:p>
          <a:p>
            <a:pPr lvl="1">
              <a:buFont typeface="Verdana" pitchFamily="34" charset="0"/>
              <a:buNone/>
              <a:defRPr/>
            </a:pP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 9 А -9 Б -четверг (8 урок)</a:t>
            </a:r>
          </a:p>
          <a:p>
            <a:pPr lvl="1">
              <a:buFont typeface="Verdana" pitchFamily="34" charset="0"/>
              <a:buNone/>
              <a:defRPr/>
            </a:pP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 9 В -среда (8 урок)</a:t>
            </a:r>
          </a:p>
          <a:p>
            <a:pPr lvl="1">
              <a:buFont typeface="Verdana" pitchFamily="34" charset="0"/>
              <a:buNone/>
              <a:defRPr/>
            </a:pP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« Географический мир» подготовка по географии:</a:t>
            </a:r>
          </a:p>
          <a:p>
            <a:pPr lvl="1">
              <a:buFont typeface="Verdana" pitchFamily="34" charset="0"/>
              <a:buNone/>
              <a:defRPr/>
            </a:pP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 9 А -среда ( 7 урок)</a:t>
            </a:r>
          </a:p>
          <a:p>
            <a:pPr lvl="1">
              <a:buFont typeface="Verdana" pitchFamily="34" charset="0"/>
              <a:buNone/>
              <a:defRPr/>
            </a:pP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 9 Б- пятница (7 урок)</a:t>
            </a:r>
          </a:p>
          <a:p>
            <a:pPr lvl="1">
              <a:buFont typeface="Verdana" pitchFamily="34" charset="0"/>
              <a:buNone/>
              <a:defRPr/>
            </a:pP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 9 В- пятница (7 урок)</a:t>
            </a:r>
          </a:p>
          <a:p>
            <a:pPr>
              <a:buFont typeface="Wingdings 3" pitchFamily="18" charset="2"/>
              <a:buNone/>
              <a:defRPr/>
            </a:pP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ru-RU" sz="3200" dirty="0" smtClean="0">
                <a:solidFill>
                  <a:srgbClr val="0070C0"/>
                </a:solidFill>
                <a:effectLst/>
                <a:latin typeface="Times New Roman" pitchFamily="18" charset="0"/>
                <a:cs typeface="Times New Roman" pitchFamily="18" charset="0"/>
              </a:rPr>
              <a:t>Подготовка  к ГИА-9 </a:t>
            </a:r>
            <a:endParaRPr lang="ru-RU" sz="3200" dirty="0">
              <a:solidFill>
                <a:srgbClr val="0070C0"/>
              </a:solidFill>
              <a:effectLst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2998</TotalTime>
  <Words>874</Words>
  <Application>Microsoft Office PowerPoint</Application>
  <PresentationFormat>Экран (4:3)</PresentationFormat>
  <Paragraphs>205</Paragraphs>
  <Slides>23</Slides>
  <Notes>4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24" baseType="lpstr">
      <vt:lpstr>Открытая</vt:lpstr>
      <vt:lpstr>Родительское собрание «ОГЭ как составная часть оценки качества образования»</vt:lpstr>
      <vt:lpstr>Слайд 2</vt:lpstr>
      <vt:lpstr>                  Результаты защиты ИИП -9:  81 обучающийся</vt:lpstr>
      <vt:lpstr>Обучающимся, которые набрали от 15 до 16 баллов, рекомендовано принять участие в конференции «Шаги в науку»:</vt:lpstr>
      <vt:lpstr>Успеваемость в 9-х классах I триместр 2023-2024 учебный год </vt:lpstr>
      <vt:lpstr>Результаты успеваемости в 9-х классах</vt:lpstr>
      <vt:lpstr>Результаты пробного ОГЭ- математика</vt:lpstr>
      <vt:lpstr>Даты проведения пробных экзаменов в формате ОГЭ</vt:lpstr>
      <vt:lpstr>Подготовка  к ГИА-9 </vt:lpstr>
      <vt:lpstr> Расписание ОГЭ (основного государственного экзамена)</vt:lpstr>
      <vt:lpstr> Информация по ГИА-2024   </vt:lpstr>
      <vt:lpstr>Организованное горячее питание</vt:lpstr>
      <vt:lpstr>Новогодний КВН</vt:lpstr>
      <vt:lpstr>г. Омск, 2019</vt:lpstr>
      <vt:lpstr>Документы, регламентирующие организацию  и проведение итогового собеседования</vt:lpstr>
      <vt:lpstr>Сроки проведения  итогового собеседования</vt:lpstr>
      <vt:lpstr>Во время проведения итогового собеседования  запрещено</vt:lpstr>
      <vt:lpstr>  Тиражирование заданий  для итогового собеседования  В день проведения итогового собеседования не ранее  07.30 часов по местному времени ответственный  организатор образовательной организации  с помощью технического специалиста  получает с сайта РИАЦ и тиражирует  материалы для проведения  итогового собеседования </vt:lpstr>
      <vt:lpstr>Слайд 19</vt:lpstr>
      <vt:lpstr>Слайд 20</vt:lpstr>
      <vt:lpstr>Слайд 21</vt:lpstr>
      <vt:lpstr>Слайд 22</vt:lpstr>
      <vt:lpstr>Слайд 23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Валентина Либерцова</dc:creator>
  <cp:lastModifiedBy>AutoBVT</cp:lastModifiedBy>
  <cp:revision>309</cp:revision>
  <dcterms:modified xsi:type="dcterms:W3CDTF">2024-01-18T08:40:22Z</dcterms:modified>
</cp:coreProperties>
</file>