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303" r:id="rId2"/>
    <p:sldId id="372" r:id="rId3"/>
    <p:sldId id="373" r:id="rId4"/>
    <p:sldId id="374" r:id="rId5"/>
    <p:sldId id="369" r:id="rId6"/>
    <p:sldId id="338" r:id="rId7"/>
    <p:sldId id="339" r:id="rId8"/>
    <p:sldId id="378" r:id="rId9"/>
    <p:sldId id="299" r:id="rId10"/>
    <p:sldId id="377" r:id="rId11"/>
    <p:sldId id="318" r:id="rId12"/>
    <p:sldId id="365" r:id="rId13"/>
    <p:sldId id="379" r:id="rId14"/>
    <p:sldId id="364" r:id="rId15"/>
    <p:sldId id="366" r:id="rId16"/>
    <p:sldId id="307" r:id="rId17"/>
    <p:sldId id="326" r:id="rId18"/>
    <p:sldId id="382" r:id="rId19"/>
    <p:sldId id="381" r:id="rId20"/>
    <p:sldId id="380" r:id="rId21"/>
    <p:sldId id="384" r:id="rId22"/>
    <p:sldId id="383" r:id="rId23"/>
    <p:sldId id="33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8"/>
    <p:restoredTop sz="92427" autoAdjust="0"/>
  </p:normalViewPr>
  <p:slideViewPr>
    <p:cSldViewPr>
      <p:cViewPr varScale="1">
        <p:scale>
          <a:sx n="86" d="100"/>
          <a:sy n="86" d="100"/>
        </p:scale>
        <p:origin x="-110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E0EF4A-33EE-4DA3-A4F8-4EF4A323075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6F295-6B47-4470-9282-2E28C57B5C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9563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6F295-6B47-4470-9282-2E28C57B5C9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6F295-6B47-4470-9282-2E28C57B5C9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6F295-6B47-4470-9282-2E28C57B5C9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6F295-6B47-4470-9282-2E28C57B5C9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B1D1B-EB29-43F2-BE93-BE3F284FCD30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ipi.ru/" TargetMode="External"/><Relationship Id="rId2" Type="http://schemas.openxmlformats.org/officeDocument/2006/relationships/hyperlink" Target="http://obrnadzor.gov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ge55.ru/" TargetMode="External"/><Relationship Id="rId5" Type="http://schemas.openxmlformats.org/officeDocument/2006/relationships/hyperlink" Target="http://obr55.ru/" TargetMode="External"/><Relationship Id="rId4" Type="http://schemas.openxmlformats.org/officeDocument/2006/relationships/hyperlink" Target="http://mobr.omskportal.ru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736304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5"/>
                </a:solidFill>
                <a:effectLst/>
                <a:latin typeface="Times New Roman" pitchFamily="18" charset="0"/>
                <a:cs typeface="Times New Roman" pitchFamily="18" charset="0"/>
              </a:rPr>
              <a:t>Родительское собрание</a:t>
            </a:r>
            <a:br>
              <a:rPr lang="ru-RU" sz="3200" dirty="0">
                <a:solidFill>
                  <a:schemeClr val="accent5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accent5"/>
                </a:solidFill>
                <a:effectLst/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3200" dirty="0" smtClean="0">
                <a:solidFill>
                  <a:schemeClr val="accent5"/>
                </a:solidFill>
                <a:effectLst/>
                <a:latin typeface="Times New Roman" pitchFamily="18" charset="0"/>
                <a:cs typeface="Times New Roman" pitchFamily="18" charset="0"/>
              </a:rPr>
              <a:t>Это должен знать каждый сдающий ОГЭ»</a:t>
            </a:r>
            <a:endParaRPr lang="ru-RU" sz="3200" dirty="0">
              <a:solidFill>
                <a:schemeClr val="accent5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872808" cy="108012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29.02.2024</a:t>
            </a:r>
            <a:endParaRPr lang="ru-RU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Конкурс инсценированной военной песни</a:t>
            </a:r>
            <a:endParaRPr lang="ru-RU" sz="2800" dirty="0"/>
          </a:p>
        </p:txBody>
      </p:sp>
      <p:pic>
        <p:nvPicPr>
          <p:cNvPr id="4098" name="Picture 2" descr="C:\Users\Стародубцева\Desktop\Презентации и фильмы\род. собр. 18.01.2024 посл\IMG_20240215_1429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3960440" cy="2664296"/>
          </a:xfrm>
          <a:prstGeom prst="rect">
            <a:avLst/>
          </a:prstGeom>
          <a:noFill/>
        </p:spPr>
      </p:pic>
      <p:pic>
        <p:nvPicPr>
          <p:cNvPr id="4099" name="Picture 3" descr="C:\Users\Стародубцева\Desktop\Презентации и фильмы\род. собр. 18.01.2024 посл\IMG_20240215_143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268760"/>
            <a:ext cx="4320480" cy="2664296"/>
          </a:xfrm>
          <a:prstGeom prst="rect">
            <a:avLst/>
          </a:prstGeom>
          <a:noFill/>
        </p:spPr>
      </p:pic>
      <p:pic>
        <p:nvPicPr>
          <p:cNvPr id="4100" name="Picture 4" descr="C:\Users\Стародубцева\Desktop\Презентации и фильмы\род. собр. 18.01.2024 посл\IMG_20240215_1439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4032448" cy="2736304"/>
          </a:xfrm>
          <a:prstGeom prst="rect">
            <a:avLst/>
          </a:prstGeom>
          <a:noFill/>
        </p:spPr>
      </p:pic>
      <p:pic>
        <p:nvPicPr>
          <p:cNvPr id="4101" name="Picture 5" descr="C:\Users\Стародубцева\Desktop\Презентации и фильмы\род. собр. 18.01.2024 посл\IMG_20240215_1501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933056"/>
            <a:ext cx="4320480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539750" y="1416050"/>
            <a:ext cx="8604250" cy="2949575"/>
          </a:xfrm>
        </p:spPr>
        <p:txBody>
          <a:bodyPr/>
          <a:lstStyle/>
          <a:p>
            <a:pPr marL="93663" indent="-93663" algn="ctr">
              <a:buFont typeface="Wingdings" pitchFamily="2" charset="2"/>
              <a:buNone/>
              <a:tabLst>
                <a:tab pos="898525" algn="l"/>
              </a:tabLst>
            </a:pPr>
            <a:r>
              <a:rPr lang="ru-RU" altLang="ru-RU" sz="2100" dirty="0">
                <a:solidFill>
                  <a:srgbClr val="0A436A"/>
                </a:solidFill>
              </a:rPr>
              <a:t>        </a:t>
            </a:r>
          </a:p>
          <a:p>
            <a:pPr marL="93663" indent="-93663" algn="ctr">
              <a:buFont typeface="Wingdings" pitchFamily="2" charset="2"/>
              <a:buNone/>
              <a:tabLst>
                <a:tab pos="898525" algn="l"/>
              </a:tabLst>
            </a:pPr>
            <a:r>
              <a:rPr lang="ru-RU" altLang="ru-RU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</a:p>
          <a:p>
            <a:pPr marL="93663" indent="-93663" algn="ctr">
              <a:buFont typeface="Wingdings" pitchFamily="2" charset="2"/>
              <a:buNone/>
              <a:tabLst>
                <a:tab pos="898525" algn="l"/>
              </a:tabLst>
            </a:pPr>
            <a:r>
              <a:rPr lang="ru-RU" alt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</a:p>
          <a:p>
            <a:pPr marL="93663" indent="-93663" algn="ctr">
              <a:buFont typeface="Wingdings" pitchFamily="2" charset="2"/>
              <a:buNone/>
              <a:tabLst>
                <a:tab pos="898525" algn="l"/>
              </a:tabLst>
            </a:pPr>
            <a:r>
              <a:rPr lang="ru-RU" alt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программам основного общего образования  </a:t>
            </a:r>
          </a:p>
          <a:p>
            <a:pPr marL="93663" indent="-93663" algn="ctr">
              <a:buFont typeface="Wingdings" pitchFamily="2" charset="2"/>
              <a:buNone/>
              <a:tabLst>
                <a:tab pos="898525" algn="l"/>
              </a:tabLst>
            </a:pPr>
            <a:r>
              <a:rPr lang="ru-RU" alt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обучающихся 9-х классов в </a:t>
            </a:r>
            <a: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alt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="" xmlns:a16="http://schemas.microsoft.com/office/drawing/2014/main" id="{CF9512B0-5BF0-D445-8665-E3408928132F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Приказ</a:t>
            </a:r>
            <a:r>
              <a:rPr lang="ru-RU" sz="2800" b="1" spc="-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Министерства просвещения Российской Федерации</a:t>
            </a:r>
            <a:r>
              <a:rPr lang="ru-RU" sz="2800" b="1" spc="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Федеральной</a:t>
            </a:r>
            <a:r>
              <a:rPr lang="ru-RU" sz="2800" b="1" spc="-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-13" dirty="0" smtClean="0">
                <a:latin typeface="Times New Roman" pitchFamily="18" charset="0"/>
                <a:cs typeface="Times New Roman" pitchFamily="18" charset="0"/>
              </a:rPr>
              <a:t>службы</a:t>
            </a:r>
            <a:r>
              <a:rPr lang="ru-RU" sz="2800" b="1" spc="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надзору в сфере образования</a:t>
            </a:r>
            <a:r>
              <a:rPr lang="ru-RU" sz="2800" b="1" spc="-3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spc="-16" dirty="0" smtClean="0">
                <a:latin typeface="Times New Roman" pitchFamily="18" charset="0"/>
                <a:cs typeface="Times New Roman" pitchFamily="18" charset="0"/>
              </a:rPr>
              <a:t>науки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-18" dirty="0" smtClean="0"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sz="2800" b="1" spc="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апреля 2023</a:t>
            </a:r>
            <a:r>
              <a:rPr lang="ru-RU" sz="2800" b="1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-165" dirty="0" smtClean="0">
                <a:latin typeface="Times New Roman" pitchFamily="18" charset="0"/>
                <a:cs typeface="Times New Roman" pitchFamily="18" charset="0"/>
              </a:rPr>
              <a:t>г.</a:t>
            </a:r>
            <a:r>
              <a:rPr lang="ru-RU" sz="2800" b="1" spc="52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800" b="1" spc="15" dirty="0" smtClean="0">
                <a:latin typeface="Times New Roman" pitchFamily="18" charset="0"/>
                <a:cs typeface="Times New Roman" pitchFamily="18" charset="0"/>
              </a:rPr>
              <a:t>232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/551 </a:t>
            </a:r>
            <a:r>
              <a:rPr lang="ru-RU" sz="2800" spc="-11" dirty="0" smtClean="0">
                <a:latin typeface="Times New Roman" pitchFamily="18" charset="0"/>
                <a:cs typeface="Times New Roman" pitchFamily="18" charset="0"/>
              </a:rPr>
              <a:t>«Об</a:t>
            </a:r>
            <a:r>
              <a:rPr lang="ru-RU" sz="2800" spc="3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утверждении</a:t>
            </a:r>
            <a:r>
              <a:rPr lang="ru-RU" sz="2800" spc="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Порядка проведения</a:t>
            </a:r>
            <a:r>
              <a:rPr lang="ru-RU" sz="2800" spc="3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0" dirty="0" smtClean="0">
                <a:latin typeface="Times New Roman" pitchFamily="18" charset="0"/>
                <a:cs typeface="Times New Roman" pitchFamily="18" charset="0"/>
              </a:rPr>
              <a:t>государственной итоговой</a:t>
            </a:r>
            <a:r>
              <a:rPr lang="ru-RU" sz="2800" spc="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аттестации</a:t>
            </a:r>
            <a:r>
              <a:rPr lang="ru-RU" sz="2800" spc="4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800" spc="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образовательным</a:t>
            </a:r>
            <a:r>
              <a:rPr lang="ru-RU" sz="2800" spc="1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программам основного общего</a:t>
            </a:r>
            <a:r>
              <a:rPr lang="ru-RU" sz="2800" spc="1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образования»</a:t>
            </a:r>
            <a:endParaRPr lang="ru-RU" sz="2800" dirty="0" smtClean="0"/>
          </a:p>
          <a:p>
            <a:pPr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6CB569CF-1BF3-854B-AFF1-0A6B38E41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31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Документы, регламентирующие организацию </a:t>
            </a:r>
            <a:br>
              <a:rPr lang="ru-RU" altLang="ru-RU" sz="31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1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и  проведение ГИА:</a:t>
            </a:r>
            <a:r>
              <a:rPr lang="ru-RU" alt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400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61850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 3" pitchFamily="18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Основной период: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21 мая (вторник)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иностранные языки (английский)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22 мая (среда)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иностранные языки (английский)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27 мая (понедельник)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биология, информатика, обществознание, химия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30 мая (четверг)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география, история, физика, химия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 июня (понедельник)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6 июня (четверг)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математика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 июня (вторник)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информатика, география, обществознание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14 июня (пятница)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биология, физика, литература, информатика</a:t>
            </a:r>
          </a:p>
          <a:p>
            <a:pPr>
              <a:buFont typeface="Wingdings 3" pitchFamily="18" charset="2"/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Резерв: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24 июня (понедельник) –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25 июня (вторник) –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всем предметам (за исключением русского языка и математики)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26 июня (среда) 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 всем предметам (за исключением русского языка и математики)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27 июня (четверг)-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математика</a:t>
            </a:r>
          </a:p>
          <a:p>
            <a:pPr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июля (понедельник)  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 всем предметам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июля (вторник)  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 всем предметам </a:t>
            </a:r>
          </a:p>
          <a:p>
            <a:pPr>
              <a:buFont typeface="Wingdings 3" pitchFamily="18" charset="2"/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412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Расписание основного государственного экзамена</a:t>
            </a:r>
            <a:endParaRPr lang="ru-RU" sz="28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 3" pitchFamily="18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Дополнительный период:</a:t>
            </a:r>
          </a:p>
          <a:p>
            <a:pPr>
              <a:buFont typeface="Wingdings 3" pitchFamily="18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3сентября (вторник)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математика</a:t>
            </a:r>
          </a:p>
          <a:p>
            <a:pPr>
              <a:buFont typeface="Wingdings 3" pitchFamily="18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6 сентября (пятница)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>
              <a:buFont typeface="Wingdings 3" pitchFamily="18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10 сентября (вторник)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история, физика, биология, география</a:t>
            </a:r>
          </a:p>
          <a:p>
            <a:pPr>
              <a:buFont typeface="Wingdings 3" pitchFamily="18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13 сентября (пятница)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обществознание, информатика, литература, химия, иностранные языки (английский)</a:t>
            </a:r>
          </a:p>
          <a:p>
            <a:pPr>
              <a:buFont typeface="Wingdings 3" pitchFamily="18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18 сентября (среда)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резерв: русский язык</a:t>
            </a:r>
          </a:p>
          <a:p>
            <a:pPr>
              <a:buFont typeface="Wingdings 3" pitchFamily="18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19 сентября (четверг)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резерв: математика</a:t>
            </a:r>
          </a:p>
          <a:p>
            <a:pPr>
              <a:buFont typeface="Wingdings 3" pitchFamily="18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20 сентября (пятница)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резерв: по всем предметам (за исключением русского языка и математики)</a:t>
            </a:r>
          </a:p>
          <a:p>
            <a:pPr>
              <a:buFont typeface="Wingdings 3" pitchFamily="18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23 сентября (понедельник)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резерв: по всем предметам (за исключением русского языка и математики)</a:t>
            </a:r>
          </a:p>
          <a:p>
            <a:pPr>
              <a:buFont typeface="Wingdings 3" pitchFamily="18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24 сентября (вторник)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резерв: по всем предметам</a:t>
            </a:r>
          </a:p>
          <a:p>
            <a:pPr>
              <a:buFont typeface="Wingdings 3" pitchFamily="18" charset="2"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412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Расписание основного государственного экзамена</a:t>
            </a:r>
            <a:endParaRPr lang="ru-RU" sz="28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2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Продолжительность экзаменов</a:t>
            </a:r>
            <a:endParaRPr lang="ru-RU" sz="2800" dirty="0">
              <a:solidFill>
                <a:srgbClr val="0070C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720840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Математика, русский язык -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3  часа 55 минут (235 минут)</a:t>
            </a: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Биология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– 3  часа (180 минут)</a:t>
            </a:r>
          </a:p>
          <a:p>
            <a:pPr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География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– 2  часа 30 минут (150 минут)</a:t>
            </a:r>
          </a:p>
          <a:p>
            <a:pPr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– 3  часа 55 минут (235 минут)</a:t>
            </a:r>
          </a:p>
          <a:p>
            <a:pPr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Обществознание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– 3  часа (180 минут)</a:t>
            </a:r>
          </a:p>
          <a:p>
            <a:pPr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Иностранный язык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– 2  часа (120 минут) + Говорение 15 мин</a:t>
            </a:r>
          </a:p>
          <a:p>
            <a:pPr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Физика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– 3  часа (180 минут)</a:t>
            </a:r>
          </a:p>
          <a:p>
            <a:pPr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Химия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– 3  часа (180 минут)</a:t>
            </a:r>
          </a:p>
          <a:p>
            <a:pPr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Информатика -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2 часа 30 минут (150 минут)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экзамены начнутся в 10:00 по местному времени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325" y="4046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проведения </a:t>
            </a:r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ОГЭ</a:t>
            </a:r>
            <a:r>
              <a:rPr lang="ru-RU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</a:t>
            </a:r>
            <a:r>
              <a:rPr lang="ru-RU" sz="2800" b="1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 useBgFill="1">
        <p:nvSpPr>
          <p:cNvPr id="3" name="Прямоугольник 2"/>
          <p:cNvSpPr/>
          <p:nvPr/>
        </p:nvSpPr>
        <p:spPr>
          <a:xfrm>
            <a:off x="793890" y="1700808"/>
            <a:ext cx="7868125" cy="44644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	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Иметь при себе средства связи, фото, аудио и видеоаппаратуру. </a:t>
            </a:r>
          </a:p>
          <a:p>
            <a:pPr algn="just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	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Справочные материалы, письменные заметки и иные средства хранения и передачи информации.</a:t>
            </a:r>
          </a:p>
          <a:p>
            <a:pPr algn="just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4130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1"/>
          <p:cNvSpPr>
            <a:spLocks noGrp="1"/>
          </p:cNvSpPr>
          <p:nvPr>
            <p:ph idx="1"/>
          </p:nvPr>
        </p:nvSpPr>
        <p:spPr>
          <a:xfrm>
            <a:off x="500063" y="1214438"/>
            <a:ext cx="8248650" cy="5310187"/>
          </a:xfrm>
        </p:spPr>
        <p:txBody>
          <a:bodyPr>
            <a:normAutofit/>
          </a:bodyPr>
          <a:lstStyle/>
          <a:p>
            <a:pPr>
              <a:buFont typeface="Wingdings 3" pitchFamily="18" charset="2"/>
              <a:buNone/>
              <a:defRPr/>
            </a:pPr>
            <a:endParaRPr lang="ru-RU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  <a:defRPr/>
            </a:pPr>
            <a:endParaRPr lang="ru-RU" sz="2000" b="1" i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  <a:defRPr/>
            </a:pP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Результаты выбора учебных предметов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ОГЭ </a:t>
            </a:r>
            <a:br>
              <a:rPr lang="ru-RU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9-х классах</a:t>
            </a:r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755576" y="1412776"/>
          <a:ext cx="7704856" cy="503937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9531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517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9029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Учебный</a:t>
                      </a: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предмет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обучающихся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9219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1316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Информатика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0700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9098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Обществознания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9098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0700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0700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6081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Русский язык – 16.03.2024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География – 05.03.2024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Обществознание- 23.03.2024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Даты проведения пробных экзаменов в формате ОГЭ</a:t>
            </a:r>
            <a:endParaRPr lang="ru-RU" sz="36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4881562"/>
          </a:xfrm>
        </p:spPr>
        <p:txBody>
          <a:bodyPr>
            <a:normAutofit lnSpcReduction="10000"/>
          </a:bodyPr>
          <a:lstStyle/>
          <a:p>
            <a:pPr marL="365125" lvl="1" indent="-255588">
              <a:spcBef>
                <a:spcPts val="400"/>
              </a:spcBef>
              <a:buSzPct val="68000"/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«Решение задач повышенной трудности по математике» подготовка по математике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 А -суббота (1и 2 урок)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 Б- понедельник (2 урок)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 В- суббота (5 урок)  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«Элективный курс по русскому языку»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 А -пятница (4 урок)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 Б- по расписанию уроков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 В- суббота (7 урок)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«Умей и действуй» подготовка по обществознанию 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9 А -9 Б -четверг (8 урок)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9 В -среда (8 урок)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 Географический мир» подготовка по географии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9 А -среда ( 7 урок)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9 Б- пятница (7 урок)</a:t>
            </a:r>
          </a:p>
          <a:p>
            <a:pPr lvl="1">
              <a:buFont typeface="Verdana" pitchFamily="34" charset="0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9 В- пятница (7 урок)</a:t>
            </a:r>
          </a:p>
          <a:p>
            <a:pPr>
              <a:buFont typeface="Wingdings 3" pitchFamily="18" charset="2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Подготовка  к ГИА-9 </a:t>
            </a:r>
            <a:endParaRPr lang="ru-RU" sz="3200" dirty="0"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1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457825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Защита индивидуального итогового проекта (ИИП) с 11 по 13 декабря 2023 года.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Итоговое собеседование по русскому языку как допуск к ГИА-9.</a:t>
            </a:r>
          </a:p>
          <a:p>
            <a:pPr eaLnBrk="1" hangingPunct="1">
              <a:buFont typeface="Wingdings 3" pitchFamily="18" charset="2"/>
              <a:buNone/>
            </a:pPr>
            <a:endParaRPr lang="ru-RU" b="1" dirty="0" smtClean="0"/>
          </a:p>
          <a:p>
            <a:pPr eaLnBrk="1" hangingPunct="1">
              <a:buFont typeface="Wingdings 3" pitchFamily="18" charset="2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Успешное освоение ООП ООО (педагогический Совет).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Допуск к ГИА-9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5.Праздник  « Последний звонок» -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25.05.2024.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Успешное прохождение ГИА-9 в 2024 году.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Вручение аттестатов за курс ООО -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29.06.2024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7. Определения индивидуального образовательного маршрута в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рамках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реализации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 СПО или СОО.</a:t>
            </a:r>
          </a:p>
          <a:p>
            <a:pPr eaLnBrk="1" hangingPunct="1">
              <a:buFont typeface="Wingdings 3" pitchFamily="18" charset="2"/>
              <a:buNone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132856"/>
          <a:ext cx="609600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5912"/>
                <a:gridCol w="1944216"/>
                <a:gridCol w="189587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Основной срок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Дополнительные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сроки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14.02.2024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13.03.2024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15.04.2024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 Федеральной службы по надзору в сфере образования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науки –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http://obrnadzor.gov.ru/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 Федерального государственного бюджетного научного учреждения «Федеральный институт педагогических измерений» –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https://fipi.ru/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 Министерства образования Омской области –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http://mobr.omskportal.ru/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 Казенного учреждения Омской области «Региональный информационно-аналитический центр системы образования» –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http://obr55.ru/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https://ege55.ru/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b="1" dirty="0" smtClean="0"/>
              <a:t> </a:t>
            </a:r>
            <a:endParaRPr lang="ru-RU" sz="1200" dirty="0" smtClean="0"/>
          </a:p>
          <a:p>
            <a:pPr>
              <a:buFont typeface="Wingdings 3" pitchFamily="18" charset="2"/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10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Информация по ГИА-2024 </a:t>
            </a:r>
            <a:br>
              <a:rPr lang="ru-RU" sz="310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Стародубцева\Desktop\rolla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2664296" cy="51125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707903" y="260648"/>
            <a:ext cx="4104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открытых дверей: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2492896"/>
            <a:ext cx="46805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23.03.2024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День открытых дверей в Сибирском казачьем институте технологий и управления (филиал) ФГБОУ ВО «Московский государственный университет технологий и управления имени К.Г. Разумовского (Первый казачий университет)»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Омск, ул. Куйбышева 79А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28.03.2024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День открытых дверей в БПОУ «Медицинский колледж»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Омск, ул.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Дианова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29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764704"/>
            <a:ext cx="5040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13.03.2024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15:00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День открытых дверей в БПОУ «Сибирский профессиональный колледж»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Омск, ул. Добролюбова 15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1484784"/>
            <a:ext cx="43924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15.03.2024 15:00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День открытых дверей в БПОУ «Омский авиационный колледж имени Н.Е. Жуковского»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 Омск, ул. Ленина 24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3861048"/>
            <a:ext cx="4680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23.03.2024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День открытых дверей в БПОУ «Омский автотранспортный колледж»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Омск, ул. Гагарина 10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440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Организованное Горячее питание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171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3825" y="1000125"/>
          <a:ext cx="8674100" cy="5573713"/>
        </p:xfrm>
        <a:graphic>
          <a:graphicData uri="http://schemas.openxmlformats.org/presentationml/2006/ole">
            <p:oleObj spid="_x0000_s5122" r:id="rId3" imgW="8675360" imgH="5572227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Успешной подготовки</a:t>
            </a:r>
          </a:p>
          <a:p>
            <a:pPr algn="ctr">
              <a:buNone/>
            </a:pP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ГИА –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Успеваемость</a:t>
            </a:r>
            <a:endParaRPr lang="ru-RU" sz="4000" dirty="0" smtClean="0"/>
          </a:p>
        </p:txBody>
      </p:sp>
      <p:graphicFrame>
        <p:nvGraphicFramePr>
          <p:cNvPr id="8194" name="Объект 3"/>
          <p:cNvGraphicFramePr>
            <a:graphicFrameLocks noGrp="1"/>
          </p:cNvGraphicFramePr>
          <p:nvPr>
            <p:ph idx="1"/>
          </p:nvPr>
        </p:nvGraphicFramePr>
        <p:xfrm>
          <a:off x="500063" y="1600200"/>
          <a:ext cx="8143875" cy="4525963"/>
        </p:xfrm>
        <a:graphic>
          <a:graphicData uri="http://schemas.openxmlformats.org/presentationml/2006/ole">
            <p:oleObj spid="_x0000_s1026" r:id="rId3" imgW="8144962" imgH="4523624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Закончили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триместр 2023-2024 учебного года на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отлично:  </a:t>
            </a:r>
          </a:p>
          <a:p>
            <a:pPr>
              <a:buFont typeface="Wingdings 3" pitchFamily="18" charset="2"/>
              <a:buNone/>
            </a:pP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Унжакова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Александра  9 «Б»</a:t>
            </a:r>
          </a:p>
          <a:p>
            <a:pPr>
              <a:buFont typeface="Wingdings 3" pitchFamily="18" charset="2"/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Тищенко Владимир  9 «Б»</a:t>
            </a:r>
          </a:p>
          <a:p>
            <a:pPr>
              <a:buFont typeface="Wingdings 3" pitchFamily="18" charset="2"/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 3" pitchFamily="18" charset="2"/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 одной «4»: 3 обучающихся по предметам ( геометрия, английский язык 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химия)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 одной «3»: 3 обучающихся по предметам ( русский язык, геометрия и химия)</a:t>
            </a:r>
          </a:p>
          <a:p>
            <a:pPr>
              <a:buFont typeface="Wingdings 3" pitchFamily="18" charset="2"/>
              <a:buNone/>
            </a:pP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Результаты успеваемости</a:t>
            </a:r>
            <a:br>
              <a:rPr lang="ru-RU" sz="32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в 9-х классах</a:t>
            </a:r>
            <a:endParaRPr lang="ru-RU" sz="32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="" xmlns:a16="http://schemas.microsoft.com/office/drawing/2014/main" id="{42CECA97-A070-AF47-9FA4-23E42A39D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298371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обучающихся из 83 выпускников 9-х классов получили «Зачет» по итоговому собеседованию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обучающийся отсутствовал по уважительной причине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обучающихся имеют зачет ( оставленные на повторный год обучения)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936F5494-B5A0-B14E-801E-E55762537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50709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 9 класс</a:t>
            </a:r>
            <a:r>
              <a:rPr lang="en-US" sz="3600" dirty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360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.02.202</a:t>
            </a:r>
            <a:r>
              <a:rPr lang="ru-RU" sz="360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0965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1"/>
          <p:cNvSpPr>
            <a:spLocks noGrp="1"/>
          </p:cNvSpPr>
          <p:nvPr>
            <p:ph idx="1"/>
          </p:nvPr>
        </p:nvSpPr>
        <p:spPr>
          <a:xfrm>
            <a:off x="323528" y="1412776"/>
            <a:ext cx="8248650" cy="61022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8 февраля 2024 года на базе городского дворца творчества прошли соревнования по двоеборью. В составе команды нашей школы принимали участие Лапшина Екатерина 9 «А»(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место личное),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Садриева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Лина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9 «В»,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Пашкурный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Богдан 10 «А»,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Вознюк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Данил «В»,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Стрельчик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Игорь «В».</a:t>
            </a:r>
          </a:p>
          <a:p>
            <a:pPr>
              <a:lnSpc>
                <a:spcPct val="150000"/>
              </a:lnSpc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В стрельбе – 5 место из 35 школ.</a:t>
            </a:r>
          </a:p>
          <a:p>
            <a:pPr>
              <a:buNone/>
            </a:pPr>
            <a:endParaRPr lang="ru-RU" altLang="ru-RU" sz="2000" b="1" dirty="0" smtClean="0"/>
          </a:p>
          <a:p>
            <a:pPr>
              <a:buFont typeface="Wingdings 2" pitchFamily="18" charset="2"/>
              <a:buNone/>
            </a:pP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  <a:defRPr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ru-RU" sz="2000" dirty="0"/>
          </a:p>
          <a:p>
            <a:pPr>
              <a:buFont typeface="Wingdings 3" pitchFamily="18" charset="2"/>
              <a:buNone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>
              <a:buFont typeface="Wingdings 3" pitchFamily="18" charset="2"/>
              <a:buNone/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Учебные и иные</a:t>
            </a:r>
            <a:br>
              <a:rPr lang="ru-RU" sz="28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достижения 9-х классов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3165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6148" name="Picture 4" descr="C:\Users\Стародубцева\Desktop\Презентации и фильмы\Итоги 2 триместра 2023-2024 -\38j3Ji7rj8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29608"/>
            <a:ext cx="3024336" cy="3339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92" y="260648"/>
            <a:ext cx="73644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Рыцарский турнир -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692696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нём приняли участие обучающиеся 9-11 классов.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Бег с выбыванием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место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Рамадани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Александр 9 «В», 2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Драницын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Данил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«Б»</a:t>
            </a:r>
          </a:p>
          <a:p>
            <a:pPr>
              <a:buFont typeface="Wingdings 3" pitchFamily="18" charset="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Жим гири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Уфимцев Максим 9 «Б»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Прыжки на скакалке: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Данилин Павел 9 «Б», 3 место- Карпов Дмитрий 9 «А»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Подтягивание на перекладине: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место-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Простолупов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Александр 9 «Б»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  <a:defRPr/>
            </a:pP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Дартс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место- Кром Степан 9 «В»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Жим штанги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3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Данильчук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Артем 9 «Б»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Канат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– 9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«В»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Общекомандное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место: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2-3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место- 9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«Б»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Рыцарский турнир - 2024</a:t>
            </a:r>
            <a:endParaRPr lang="ru-RU" dirty="0">
              <a:solidFill>
                <a:schemeClr val="accent4"/>
              </a:solidFill>
            </a:endParaRPr>
          </a:p>
        </p:txBody>
      </p:sp>
      <p:pic>
        <p:nvPicPr>
          <p:cNvPr id="3074" name="Picture 2" descr="C:\Users\Стародубцева\Desktop\Презентации и фильмы\род. собр. 18.01.2024 посл\IMG_20240216_1342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4032448" cy="2520280"/>
          </a:xfrm>
          <a:prstGeom prst="rect">
            <a:avLst/>
          </a:prstGeom>
          <a:noFill/>
        </p:spPr>
      </p:pic>
      <p:pic>
        <p:nvPicPr>
          <p:cNvPr id="3075" name="Picture 3" descr="C:\Users\Стародубцева\Desktop\Презентации и фильмы\род. собр. 18.01.2024 посл\IMG_20240216_1338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268760"/>
            <a:ext cx="4393952" cy="2592288"/>
          </a:xfrm>
          <a:prstGeom prst="rect">
            <a:avLst/>
          </a:prstGeom>
          <a:noFill/>
        </p:spPr>
      </p:pic>
      <p:pic>
        <p:nvPicPr>
          <p:cNvPr id="3077" name="Picture 5" descr="C:\Users\Стародубцева\Desktop\Презентации и фильмы\род. собр. 18.01.2024 посл\IMG_20240216_1306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933056"/>
            <a:ext cx="4032448" cy="2924944"/>
          </a:xfrm>
          <a:prstGeom prst="rect">
            <a:avLst/>
          </a:prstGeom>
          <a:noFill/>
        </p:spPr>
      </p:pic>
      <p:pic>
        <p:nvPicPr>
          <p:cNvPr id="3078" name="Picture 6" descr="C:\Users\Стародубцева\Desktop\Презентации и фильмы\род. собр. 18.01.2024 посл\IMG_20240216_1316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933056"/>
            <a:ext cx="4358456" cy="2924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1"/>
          <p:cNvSpPr>
            <a:spLocks noGrp="1"/>
          </p:cNvSpPr>
          <p:nvPr>
            <p:ph idx="1"/>
          </p:nvPr>
        </p:nvSpPr>
        <p:spPr>
          <a:xfrm>
            <a:off x="500063" y="620688"/>
            <a:ext cx="8248650" cy="5903937"/>
          </a:xfrm>
        </p:spPr>
        <p:txBody>
          <a:bodyPr>
            <a:normAutofit/>
          </a:bodyPr>
          <a:lstStyle/>
          <a:p>
            <a:pPr algn="ctr">
              <a:buFont typeface="Wingdings 3" pitchFamily="18" charset="2"/>
              <a:buNone/>
              <a:defRPr/>
            </a:pPr>
            <a:r>
              <a:rPr lang="ru-RU" sz="28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Конкурс инсценированной военной песни</a:t>
            </a:r>
          </a:p>
          <a:p>
            <a:pPr>
              <a:buFont typeface="Wingdings 3" pitchFamily="18" charset="2"/>
              <a:buNone/>
              <a:defRPr/>
            </a:pP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0695288-E11E-394F-A689-F0B95E488E8B}"/>
              </a:ext>
            </a:extLst>
          </p:cNvPr>
          <p:cNvSpPr/>
          <p:nvPr/>
        </p:nvSpPr>
        <p:spPr>
          <a:xfrm>
            <a:off x="1043608" y="1412776"/>
            <a:ext cx="7272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20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февраля в нашей школе 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состоялся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конкурс инсценированной песни, 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посвящённый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Дню Защитника 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Отечества</a:t>
            </a:r>
          </a:p>
          <a:p>
            <a:endParaRPr lang="ru-RU" sz="2000" b="1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9А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класс -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победитель номинации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 Артистическое мастерство»</a:t>
            </a:r>
            <a:b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9Б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класс-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победитель номинации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«Судьба песни»</a:t>
            </a:r>
            <a:b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9В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класс-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победитель номинации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«Лучшая драматургия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i="1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ru-RU" b="1" dirty="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/>
            </a:r>
            <a:b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</a:b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b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</a:br>
            <a:endParaRPr lang="ru-RU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3615</TotalTime>
  <Words>1159</Words>
  <Application>Microsoft Office PowerPoint</Application>
  <PresentationFormat>Экран (4:3)</PresentationFormat>
  <Paragraphs>198</Paragraphs>
  <Slides>23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Открытая</vt:lpstr>
      <vt:lpstr>Лист Microsoft Office Excel 97-2003</vt:lpstr>
      <vt:lpstr>Родительское собрание « Это должен знать каждый сдающий ОГЭ»</vt:lpstr>
      <vt:lpstr>Слайд 2</vt:lpstr>
      <vt:lpstr>Успеваемость</vt:lpstr>
      <vt:lpstr>Результаты успеваемости в 9-х классах</vt:lpstr>
      <vt:lpstr>Итоговое собеседование по русскому языку 9 класс (14.02.2024)</vt:lpstr>
      <vt:lpstr>Учебные и иные  достижения 9-х классов </vt:lpstr>
      <vt:lpstr>Слайд 7</vt:lpstr>
      <vt:lpstr>Рыцарский турнир - 2024</vt:lpstr>
      <vt:lpstr>Слайд 9</vt:lpstr>
      <vt:lpstr>Конкурс инсценированной военной песни</vt:lpstr>
      <vt:lpstr>Слайд 11</vt:lpstr>
      <vt:lpstr>Документы, регламентирующие организацию  и  проведение ГИА: </vt:lpstr>
      <vt:lpstr> Расписание основного государственного экзамена</vt:lpstr>
      <vt:lpstr> Расписание основного государственного экзамена</vt:lpstr>
      <vt:lpstr>Продолжительность экзаменов</vt:lpstr>
      <vt:lpstr>Во время проведения ОГЭ запрещено:</vt:lpstr>
      <vt:lpstr>Результаты выбора учебных предметов ОГЭ  в 9-х классах</vt:lpstr>
      <vt:lpstr>Даты проведения пробных экзаменов в формате ОГЭ</vt:lpstr>
      <vt:lpstr>Подготовка  к ГИА-9 </vt:lpstr>
      <vt:lpstr> Информация по ГИА-2024   </vt:lpstr>
      <vt:lpstr>Слайд 21</vt:lpstr>
      <vt:lpstr>Организованное Горячее питание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 Либерцова</dc:creator>
  <cp:lastModifiedBy>AutoBVT</cp:lastModifiedBy>
  <cp:revision>321</cp:revision>
  <dcterms:modified xsi:type="dcterms:W3CDTF">2024-02-29T10:49:03Z</dcterms:modified>
</cp:coreProperties>
</file>