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0" r:id="rId2"/>
    <p:sldId id="281" r:id="rId3"/>
    <p:sldId id="282" r:id="rId4"/>
    <p:sldId id="284" r:id="rId5"/>
    <p:sldId id="287" r:id="rId6"/>
    <p:sldId id="286" r:id="rId7"/>
    <p:sldId id="303" r:id="rId8"/>
    <p:sldId id="288" r:id="rId9"/>
    <p:sldId id="307" r:id="rId10"/>
    <p:sldId id="309" r:id="rId11"/>
    <p:sldId id="305" r:id="rId12"/>
    <p:sldId id="311" r:id="rId13"/>
    <p:sldId id="312" r:id="rId14"/>
    <p:sldId id="313" r:id="rId15"/>
    <p:sldId id="314" r:id="rId16"/>
    <p:sldId id="315" r:id="rId17"/>
    <p:sldId id="316" r:id="rId18"/>
    <p:sldId id="300" r:id="rId19"/>
    <p:sldId id="302" r:id="rId20"/>
    <p:sldId id="317" r:id="rId21"/>
    <p:sldId id="31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812" autoAdjust="0"/>
  </p:normalViewPr>
  <p:slideViewPr>
    <p:cSldViewPr>
      <p:cViewPr varScale="1">
        <p:scale>
          <a:sx n="88" d="100"/>
          <a:sy n="88" d="100"/>
        </p:scale>
        <p:origin x="-146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0EF4A-33EE-4DA3-A4F8-4EF4A323075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6F295-6B47-4470-9282-2E28C57B5C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9563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6F295-6B47-4470-9282-2E28C57B5C9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6F295-6B47-4470-9282-2E28C57B5C9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6265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6F295-6B47-4470-9282-2E28C57B5C9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8302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6F295-6B47-4470-9282-2E28C57B5C96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297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0" name="Picture 10" descr="http://www.vectorizados.com/muestras/cuaderno-y-pluma.jpg"/>
          <p:cNvPicPr>
            <a:picLocks noChangeAspect="1" noChangeArrowheads="1"/>
          </p:cNvPicPr>
          <p:nvPr/>
        </p:nvPicPr>
        <p:blipFill>
          <a:blip r:embed="rId2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2357422" y="1920629"/>
            <a:ext cx="4500594" cy="4100659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6237312"/>
            <a:ext cx="9144000" cy="288032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Омск, 2022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9" y="397843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Омской области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5786" y="1220559"/>
            <a:ext cx="7643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сочинение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(изложение)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Требование № 2. «Самостоятельность написания итогового сочинения»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7056" y="1844824"/>
            <a:ext cx="817341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Итоговое сочинение выполняется самостоятельно.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Не допускается списывание сочинения (фрагментов сочинения) из какого-либо источника или воспроизведение по памяти чужого текста (работа другого участника, текст, опубликованный в бумажном и (или) электронном виде, и др.).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Допускается прямое или косвенное цитирование с обязательной ссылкой на источник (ссылка дается в свободной форме). Объем цитирования не должен превышать объем собственного текста участника.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Если сочинение признано несамостоятельным, то выставляется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«незачет»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невыполнение требования № 2 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«незачет»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работу в целом (такое сочинение не проверяется по критериям оценивания).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820472" cy="78296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Критерии № 1 и № 2 являются основными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412776"/>
            <a:ext cx="763284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получения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«зачета»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 итоговое сочинение необходимо получить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«зачет»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критериям № 1 и № 2 (выставление «незачета» по одному из этих критериев автоматически ведет к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«незачету»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 работу в целом), а также дополнительно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«зачет»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одному из других критериев.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Критерий № 1 «Соответствие теме»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305342"/>
            <a:ext cx="748883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Данный критерий нацеливает на проверку содержания сочинения.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-Участник должен рассуждать на предложенную тему, выбрав путь ее раскрытия (например, отвечает на вопрос, поставленный в теме, или размышляет над предложенной проблемой и т.п.).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-«Незачет»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ставится только в случае, если сочинение не соответствует теме или в нем не прослеживается конкретной цели высказывания, то есть коммуникативного замысла. Во всех остальных случаях выставляется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«зачет».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Критерий № 2 «Аргументация. Привлечение литературного материала»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700808"/>
            <a:ext cx="83529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Данный критерий нацеливает на проверку умений: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строить рассуждение,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доказывать свою позицию, подкрепляя аргументы примерами из литературного материала.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Можно привлекать художественные произведения, дневники, мемуары, публицистику, произведения устного народного творчества (за исключением малых жанров), другие источники отечественной или мировой литературы (достаточно опоры на один текст).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«Незачет»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ставится при условии, если сочинение написано без опоры на литературный материал, или в нем существенно искажено содержание выбранного текста, или литературный материал лишь упоминается в работе (аргументы примерами не подкрепляются). Во всех остальных случаях выставляется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«зачет».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Критерий № 3 «Композиция и логика рассуждения»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443841"/>
            <a:ext cx="792088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Данный критерий нацеливает на проверку умения логично выстраивать рассуждение на предложенную тему.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Участник должен выдерживать соотношение между тезисом и доказательствами.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«Незачет»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ставится при условии, если грубые логические нарушения мешают пониманию смысла сказанного или отсутствует 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тезисно-доказательная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часть. Во всех остальных случаях выставляется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«зачет».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Критерий № 4 «Качество письменной речи»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443840"/>
            <a:ext cx="76328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Данный критерий нацеливает на проверку речевого оформления текста сочинения.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Участник должен точно выражать мысли, используя разнообразную лексику и различные грамматические конструкции,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при необходимости уместно употреблять термины.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«Незачет»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ставится при условии, если низкое качество речи (в том числе речевые ошибки) существенно затрудняет понимание смысла сочинения. Во всех остальных случаях выставляется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«зачет».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Критерий № 5 «Грамотность»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916832"/>
            <a:ext cx="75608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Данный критерий позволяет оценить грамотность выпускника.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«Незачет»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ставится при условии, если на 100 слов приходится в сумме более пяти ошибок: грамматических, орфографических, пунктуационных. </a:t>
            </a: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На оценку сочинения по Критерию № 5 распространяются положения о негрубых и однотипных ошибках.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224" y="1196752"/>
            <a:ext cx="8229600" cy="652934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2708920"/>
            <a:ext cx="7344816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</a:rPr>
              <a:t>л</a:t>
            </a:r>
            <a:r>
              <a:rPr lang="ru-RU" sz="3600" dirty="0" smtClean="0">
                <a:latin typeface="Times New Roman" panose="02020603050405020304" pitchFamily="18" charset="0"/>
              </a:rPr>
              <a:t>исты бумаги для черновиков </a:t>
            </a: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</a:rPr>
              <a:t>не проверяются </a:t>
            </a: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</a:rPr>
              <a:t>и записи в них не учитываются при проверке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25480" y="337518"/>
            <a:ext cx="1066892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9126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65896"/>
            <a:ext cx="8417516" cy="198827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 допускаются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написанию итогового сочинения (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изложения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в дополнительные сроки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текущем учебном году обучающиеся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(Х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классов, экстерны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348880"/>
            <a:ext cx="8304332" cy="42666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1.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Получившие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итоговому сочинению (изложению)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неудовлетворительный результат («незачет»);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2.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Удаленные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итогового сочинения (изложения)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нарушение требований пункта 27 Порядка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3.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явившиеся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сочинение (изложение) по уважительным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причинам (болезнь или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обстоятельства,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подтвержденным документально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завершившие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написание итогового сочинения (изложения)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уважительным причинам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(болезнь или иные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обстоятельства),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подтвержденным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документально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188640"/>
            <a:ext cx="1066892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660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повторную проверку итогового сочинения (изложения)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060848"/>
            <a:ext cx="8075240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Предоставляется обучающимся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получении повторного неудовлетворительного результата («незачет»).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повторной проверки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подаются обучающимися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их родителями (законными представителями) на основании документов, удостоверяющих личность,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двух рабочих дней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следующих за днем объявления результатов итогового сочинения (изложения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казенное учреждение Омской области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«Региональный информационно-аналитический центр системы образования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адресу: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Омск, ул. Куйбышева, д. 69.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47674" y="188640"/>
            <a:ext cx="1066892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4097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936" y="476672"/>
            <a:ext cx="8265604" cy="57606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регламентирующие организацию </a:t>
            </a:r>
            <a:b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проведение итогового сочинения (изложения)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188640"/>
            <a:ext cx="1065178" cy="9713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1484785"/>
            <a:ext cx="8496944" cy="697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Приказ Министерства просвещения РФ и Федеральной службы по надзору в сфере образования и науки от 7 ноября 2018 г. N 190/1512 «Об утверждении   Порядка проведения государственной итоговой аттестации по образовательным программам среднего общего образования» 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Методические документы и материалы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Рособрнадзора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 проведению итогового сочинения (изложения) 2022/2023 учебном году (письмо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Рособрнадзора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от 28.10.2022 № 04-411):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Методические рекомендации по организации и проведению итогового сочинения (изложения) в 2022/2023 учебном году;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Правила заполнения бланков итогового сочинения (изложения) итогового сочинения (изложения) в 2022/2023 учебном году;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Сборник отчетных форм для проведения итогового сочинения (изложения) в 2022/2023 учебном году.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Приказ Министерства образования Омской области № 76 от 20.10.2017 «Об утверждении Порядка проведения итогового сочинения (изложения).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FontTx/>
              <a:buChar char="-"/>
            </a:pPr>
            <a:endParaRPr lang="ru-RU" b="1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76406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Опубликованы 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проекты расписания</a:t>
            </a:r>
            <a:b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ЕГЭ, ОГЭ и ГВЭ 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2023 год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484784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9064" y="1052736"/>
            <a:ext cx="7885384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dirty="0" smtClean="0"/>
              <a:t>      </a:t>
            </a:r>
            <a:r>
              <a:rPr lang="ru-RU" sz="1400" dirty="0" smtClean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Государственная итоговая аттестация, включающая единый государственный экзамен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(ЕГЭ), основной государственный экзамен (ОГЭ) и государственный выпускной экзамен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(ГВЭ), пройдет в 2023 году с конца мая по конец июня. Соответствующие проекты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совместных приказов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России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Рособрнадзора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опубликованы на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Федеральном портале проектов нормативных правовых актов.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Все экзамены начнутся в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10:00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 местному времени. Продолжительность ОГЭ составит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 2 часов по иностранным языкам до 3 часов 55 минут по математике, русскому языку,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литературе.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Самая длинная продолжительность ЕГЭ (по математике профильного уровня,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физике, литературе, информатике и информационно-коммуникационным технологиям (ИКТ),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биологии) составляет 3 часа 55 минут.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 самая короткая (по математике базового уровня, географии и китайскому языку, за исключением раздела «Говорение») – 3 часа.</a:t>
            </a:r>
            <a:r>
              <a:rPr lang="ru-RU" sz="1600" dirty="0" smtClean="0"/>
              <a:t>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Традиционно предусмотрены резервные сроки для учеников, повторно допущенных к ГИА,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тех, у кого совпали сроки проведения экзаменов по отдельным учебным предметам, 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также даты для учащихся, не прошедших ГИА или получивших неудовлетворительные результаты более чем по двум учебным предметам.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 расписания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единого государственного экзамена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556792"/>
            <a:ext cx="799288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26 мая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география, литература, химия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29 мая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русский язык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 июня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математика базового и профильного уровней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 июня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история, физика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8 июня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обществознание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13 июня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иностранные языки (английский, французский, немецкий, испанский,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                китайский) (за исключением раздела «Говорение»), биология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16 июня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иностранные языки (английский, французский, немецкий, испанский,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                китайский) (раздел «Говорение»)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17 июня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иностранные языки (английский, французский, немецкий, испанский,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             китайский) (раздел «Говорение»)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19 июня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информатика и информационно-коммуникационные технологии (ИКТ)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20 июня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информатика и информационно-коммуникационные технологии (ИКТ)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7139" y="692697"/>
            <a:ext cx="8503333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НАПИСАНИЯ ИТОГОВОГО СОЧИНЕНИЯ (ИЗЛОЖЕНИЯ)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выполнения – </a:t>
            </a:r>
          </a:p>
          <a:p>
            <a:pPr algn="ctr"/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часа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(235 минут) 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участников с ОВЗ время увеличивается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1,5 часа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сочинение (изложение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начинается </a:t>
            </a:r>
          </a:p>
          <a:p>
            <a:pPr algn="ctr"/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10.00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часов по местному времени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действия итогового сочинения (изложения)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допуск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ГИА –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бессрочно.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предоставления сочинения при приеме на обучение в образовательные организации высшего образования действительно </a:t>
            </a:r>
          </a:p>
          <a:p>
            <a:pPr algn="ctr"/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4-х лет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следующих за годом написания  сочинения</a:t>
            </a:r>
          </a:p>
          <a:p>
            <a:pPr algn="ctr"/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56498705"/>
              </p:ext>
            </p:extLst>
          </p:nvPr>
        </p:nvGraphicFramePr>
        <p:xfrm>
          <a:off x="1553615" y="1196752"/>
          <a:ext cx="6096000" cy="947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24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415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429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 срок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Дополнительные сроки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32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07.12.20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01.02.2023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03.05.2023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148724"/>
            <a:ext cx="1066892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38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910" y="191683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Публикация тем итогового сочинения (изложения) на открытых официальных ресурсах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topic.rustest.ru ege55.ru </a:t>
            </a:r>
            <a:r>
              <a:rPr lang="ru-RU" sz="24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минут до проведения итогового сочинения по местному 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7477" y="3501008"/>
            <a:ext cx="792088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u="sng" dirty="0" smtClean="0"/>
          </a:p>
          <a:p>
            <a:pPr algn="ctr"/>
            <a:endParaRPr lang="ru-RU" b="1" u="sng" dirty="0"/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Телефоны «горячих» линий: Министерство образования Омской области: 8 (3812) 35-70-00 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доб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2880)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Региональный информационно-аналитический центр системы образования Омской области: 8 (3812) 37-74-92</a:t>
            </a:r>
            <a:endParaRPr lang="ru-RU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2400" y="242222"/>
            <a:ext cx="778860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540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19256" cy="113813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проведения итогового сочинения (изложения)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запрещено: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1" y="1844824"/>
            <a:ext cx="8064896" cy="47525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!!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иметь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себе средства связи, фото, аудио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и видеоаппаратуру </a:t>
            </a:r>
          </a:p>
          <a:p>
            <a:pPr algn="just"/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!!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справочные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материалы, письменные заметки и иные средства хранения и передачи информации, собственные орфографические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(или) толковые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словари </a:t>
            </a:r>
          </a:p>
          <a:p>
            <a:pPr algn="just"/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!!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пользоваться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текстами литературного материала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(художественные произведения, дневники, мемуары, публицистика, другие литературные источники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138774"/>
            <a:ext cx="1066892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413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627" y="731651"/>
            <a:ext cx="7338392" cy="992306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Система оценивания</a:t>
            </a: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итогового </a:t>
            </a: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сочинения (изложения) 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9004" y="1988840"/>
            <a:ext cx="2713307" cy="2435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9004" y="4046867"/>
            <a:ext cx="3570667" cy="2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1171401" y="2115541"/>
            <a:ext cx="2735013" cy="1587671"/>
          </a:xfrm>
          <a:prstGeom prst="wedgeRoundRectCallout">
            <a:avLst>
              <a:gd name="adj1" fmla="val -20444"/>
              <a:gd name="adj2" fmla="val 5095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«зачет»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1184872" y="4300269"/>
            <a:ext cx="2708070" cy="1587671"/>
          </a:xfrm>
          <a:prstGeom prst="wedgeRoundRectCallout">
            <a:avLst>
              <a:gd name="adj1" fmla="val -21045"/>
              <a:gd name="adj2" fmla="val 4706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«незачет»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4368" y="191400"/>
            <a:ext cx="1066892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286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ИЗМЕНИЛОСЬ? </a:t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052736"/>
            <a:ext cx="777686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Ответы на сайте ФИПИ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Комплекты тем итогового сочинения с 2022/23 учебного года формируются из закрытого банка тем итогового сочинения (темы сочинений прошлых лет). 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Выделено три раздела. </a:t>
            </a:r>
          </a:p>
          <a:p>
            <a:pPr>
              <a:buFontTx/>
              <a:buChar char="-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Духовно-нравственные ориентиры в жизни человека. </a:t>
            </a:r>
          </a:p>
          <a:p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-Семья, общество, Отечество в жизни человека. </a:t>
            </a:r>
          </a:p>
          <a:p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-Природа и культура в жизни человека.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4178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и критерии оценки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477888" y="1666900"/>
            <a:ext cx="3744416" cy="1584176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 № 1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«Объем итогового сочинения»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539552" y="3861048"/>
            <a:ext cx="3888432" cy="18002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 № 2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«Самостоятельность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написания итогового сочинения»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5004048" y="1500719"/>
            <a:ext cx="3744416" cy="4176464"/>
          </a:xfrm>
          <a:prstGeom prst="flowChartProcess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«Соответствие теме»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«Аргументация. Привлечение литературного материала»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«Композиция и логика рассуждения»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«Качество письменной речи»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«Грамотность»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6376" y="159668"/>
            <a:ext cx="1066892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393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Требование №1.«Объем итогового сочинения»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412776"/>
            <a:ext cx="806489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400" dirty="0" smtClean="0"/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Рекомендуемое количество слов – от 350.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Максимальное количество слов в сочинении не устанавливается.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Если в сочинении менее 250 слов (в подсчет включаются все слова, в том числе и служебные), то выставляется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«незачет»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 невыполнение требования №1 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«незачет»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 работу в целом (такое сочинение не проверяется по критериям оценивания).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2091</TotalTime>
  <Words>951</Words>
  <Application>Microsoft Office PowerPoint</Application>
  <PresentationFormat>Экран (4:3)</PresentationFormat>
  <Paragraphs>153</Paragraphs>
  <Slides>21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г. Омск, 2022</vt:lpstr>
      <vt:lpstr> Документы, регламентирующие организацию  и проведение итогового сочинения (изложения)</vt:lpstr>
      <vt:lpstr>Сроки</vt:lpstr>
      <vt:lpstr> Публикация тем итогового сочинения (изложения) на открытых официальных ресурсах:  topic.rustest.ru ege55.ru   за 15 минут до проведения итогового сочинения по местному времени  </vt:lpstr>
      <vt:lpstr>Во время проведения итогового сочинения (изложения) запрещено:</vt:lpstr>
      <vt:lpstr>Система оценивания итогового сочинения (изложения) </vt:lpstr>
      <vt:lpstr>ЧТО ИЗМЕНИЛОСЬ?  </vt:lpstr>
      <vt:lpstr>Требования и критерии оценки</vt:lpstr>
      <vt:lpstr> Требование №1.«Объем итогового сочинения»  </vt:lpstr>
      <vt:lpstr>  Требование № 2. «Самостоятельность написания итогового сочинения»  </vt:lpstr>
      <vt:lpstr>Критерии № 1 и № 2 являются основными  </vt:lpstr>
      <vt:lpstr>Критерий № 1 «Соответствие теме»  </vt:lpstr>
      <vt:lpstr> Критерий № 2 «Аргументация. Привлечение литературного материала»</vt:lpstr>
      <vt:lpstr> Критерий № 3 «Композиция и логика рассуждения» </vt:lpstr>
      <vt:lpstr>Критерий № 4 «Качество письменной речи»</vt:lpstr>
      <vt:lpstr> Критерий № 5 «Грамотность»</vt:lpstr>
      <vt:lpstr>Внимание!</vt:lpstr>
      <vt:lpstr>Повторно допускаются  к написанию итогового сочинения (изложения) в дополнительные сроки  в текущем учебном году обучающиеся ХI (ХI) классов, экстерны</vt:lpstr>
      <vt:lpstr>Право на повторную проверку итогового сочинения (изложения)</vt:lpstr>
      <vt:lpstr>Опубликованы проекты расписания ЕГЭ, ОГЭ и ГВЭ на 2023 год </vt:lpstr>
      <vt:lpstr>Проект расписания единого государственного экзамена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Валентина Либерцова</dc:creator>
  <cp:lastModifiedBy>Стародубцева</cp:lastModifiedBy>
  <cp:revision>182</cp:revision>
  <dcterms:modified xsi:type="dcterms:W3CDTF">2022-11-29T09:43:13Z</dcterms:modified>
</cp:coreProperties>
</file>