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303" r:id="rId2"/>
    <p:sldId id="323" r:id="rId3"/>
    <p:sldId id="294" r:id="rId4"/>
    <p:sldId id="302" r:id="rId5"/>
    <p:sldId id="321" r:id="rId6"/>
    <p:sldId id="318" r:id="rId7"/>
    <p:sldId id="316" r:id="rId8"/>
    <p:sldId id="319" r:id="rId9"/>
    <p:sldId id="299" r:id="rId10"/>
    <p:sldId id="320" r:id="rId11"/>
    <p:sldId id="325" r:id="rId12"/>
    <p:sldId id="324" r:id="rId13"/>
    <p:sldId id="326" r:id="rId14"/>
    <p:sldId id="322" r:id="rId15"/>
    <p:sldId id="314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27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88" autoAdjust="0"/>
  </p:normalViewPr>
  <p:slideViewPr>
    <p:cSldViewPr>
      <p:cViewPr varScale="1">
        <p:scale>
          <a:sx n="38" d="100"/>
          <a:sy n="38" d="100"/>
        </p:scale>
        <p:origin x="-45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32189068471704E-2"/>
          <c:y val="8.0019231270611474E-2"/>
          <c:w val="0.65200020401196368"/>
          <c:h val="0.80099700350997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16-17 баллов (высокий уровень, отметка -5)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0.11000000000000004</c:v>
                </c:pt>
                <c:pt idx="1">
                  <c:v>0.3500000000000002</c:v>
                </c:pt>
                <c:pt idx="2">
                  <c:v>0</c:v>
                </c:pt>
                <c:pt idx="3">
                  <c:v>0.15000000000000011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14-15 баллов, повышенный уровень, отметка-4)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0.5</c:v>
                </c:pt>
                <c:pt idx="1">
                  <c:v>0.46</c:v>
                </c:pt>
                <c:pt idx="2">
                  <c:v>0.39000000000000024</c:v>
                </c:pt>
                <c:pt idx="3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8-13 баллов (базовый уровень, отметка -3)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0.39000000000000024</c:v>
                </c:pt>
                <c:pt idx="1">
                  <c:v>0.19000000000000009</c:v>
                </c:pt>
                <c:pt idx="2">
                  <c:v>0.61000000000000043</c:v>
                </c:pt>
                <c:pt idx="3">
                  <c:v>0.4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7 баллов (пониженный уровень, отметка -2)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310720"/>
        <c:axId val="113398528"/>
        <c:axId val="0"/>
      </c:bar3DChart>
      <c:catAx>
        <c:axId val="113310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3398528"/>
        <c:crosses val="autoZero"/>
        <c:auto val="1"/>
        <c:lblAlgn val="ctr"/>
        <c:lblOffset val="100"/>
        <c:noMultiLvlLbl val="0"/>
      </c:catAx>
      <c:valAx>
        <c:axId val="1133985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33107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44174135723494E-2"/>
          <c:y val="0.11749999999999998"/>
          <c:w val="0.90784580132506865"/>
          <c:h val="0.68069696453069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13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78</c:v>
                </c:pt>
                <c:pt idx="2">
                  <c:v>5</c:v>
                </c:pt>
                <c:pt idx="3">
                  <c:v>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триместр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0886317813635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664738360224871E-3"/>
                  <c:y val="9.2397661102355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13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7.1</c:v>
                </c:pt>
                <c:pt idx="1">
                  <c:v>52</c:v>
                </c:pt>
                <c:pt idx="2">
                  <c:v>0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719232"/>
        <c:axId val="138720768"/>
      </c:barChart>
      <c:catAx>
        <c:axId val="13871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13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8720768"/>
        <c:crosses val="autoZero"/>
        <c:auto val="1"/>
        <c:lblAlgn val="ctr"/>
        <c:lblOffset val="100"/>
        <c:noMultiLvlLbl val="0"/>
      </c:catAx>
      <c:valAx>
        <c:axId val="13872076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13"/>
            </a:pPr>
            <a:endParaRPr lang="ru-RU"/>
          </a:p>
        </c:txPr>
        <c:crossAx val="138719232"/>
        <c:crosses val="autoZero"/>
        <c:crossBetween val="between"/>
      </c:valAx>
      <c:spPr>
        <a:noFill/>
        <a:ln w="25402">
          <a:noFill/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14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сентябрь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 кл.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23.1</c:v>
                </c:pt>
                <c:pt idx="1">
                  <c:v>15</c:v>
                </c:pt>
                <c:pt idx="2">
                  <c:v>22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октябрь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 кл.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24</c:v>
                </c:pt>
                <c:pt idx="1">
                  <c:v>8</c:v>
                </c:pt>
                <c:pt idx="2">
                  <c:v>35</c:v>
                </c:pt>
                <c:pt idx="3">
                  <c:v>22.3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ноябрь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 кл.</c:v>
                </c:pt>
              </c:strCache>
            </c:strRef>
          </c:cat>
          <c:val>
            <c:numRef>
              <c:f>Лист1!$B$4:$E$4</c:f>
              <c:numCache>
                <c:formatCode>General</c:formatCode>
                <c:ptCount val="4"/>
                <c:pt idx="0">
                  <c:v>25</c:v>
                </c:pt>
                <c:pt idx="1">
                  <c:v>8</c:v>
                </c:pt>
                <c:pt idx="2">
                  <c:v>35</c:v>
                </c:pt>
                <c:pt idx="3">
                  <c:v>23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декабрь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Лист1!$B$1:$E$1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 кл.</c:v>
                </c:pt>
              </c:strCache>
            </c:strRef>
          </c:cat>
          <c:val>
            <c:numRef>
              <c:f>Лист1!$B$5:$E$5</c:f>
              <c:numCache>
                <c:formatCode>General</c:formatCode>
                <c:ptCount val="4"/>
                <c:pt idx="0">
                  <c:v>21</c:v>
                </c:pt>
                <c:pt idx="1">
                  <c:v>4</c:v>
                </c:pt>
                <c:pt idx="2">
                  <c:v>30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77696"/>
        <c:axId val="6479232"/>
      </c:barChart>
      <c:catAx>
        <c:axId val="647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baseline="0">
                <a:latin typeface="Times New Roman" pitchFamily="18" charset="0"/>
              </a:defRPr>
            </a:pPr>
            <a:endParaRPr lang="ru-RU"/>
          </a:p>
        </c:txPr>
        <c:crossAx val="6479232"/>
        <c:crosses val="autoZero"/>
        <c:auto val="1"/>
        <c:lblAlgn val="ctr"/>
        <c:lblOffset val="100"/>
        <c:noMultiLvlLbl val="0"/>
      </c:catAx>
      <c:valAx>
        <c:axId val="647923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6477696"/>
        <c:crosses val="autoZero"/>
        <c:crossBetween val="between"/>
        <c:majorUnit val="10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3018112393485064"/>
          <c:y val="0.92635294781700606"/>
          <c:w val="0.55607818570003797"/>
          <c:h val="6.3131588238032971E-2"/>
        </c:manualLayout>
      </c:layout>
      <c:overlay val="0"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59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0EF4A-33EE-4DA3-A4F8-4EF4A323075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6F295-6B47-4470-9282-2E28C57B5C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56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6F295-6B47-4470-9282-2E28C57B5C9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6F295-6B47-4470-9282-2E28C57B5C96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26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" TargetMode="External"/><Relationship Id="rId2" Type="http://schemas.openxmlformats.org/officeDocument/2006/relationships/hyperlink" Target="http://obrnadzor.gov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ge55.ru/" TargetMode="External"/><Relationship Id="rId5" Type="http://schemas.openxmlformats.org/officeDocument/2006/relationships/hyperlink" Target="http://obr55.ru/" TargetMode="External"/><Relationship Id="rId4" Type="http://schemas.openxmlformats.org/officeDocument/2006/relationships/hyperlink" Target="http://mobr.omskportal.ru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363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b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« Итоговое собеседование по русскому языку как допуск к ГИА-2023»</a:t>
            </a:r>
            <a:endParaRPr lang="ru-RU" sz="32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872808" cy="108012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12.01.2023</a:t>
            </a:r>
            <a:endParaRPr lang="ru-RU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881562"/>
          </a:xfrm>
        </p:spPr>
        <p:txBody>
          <a:bodyPr>
            <a:normAutofit lnSpcReduction="10000"/>
          </a:bodyPr>
          <a:lstStyle/>
          <a:p>
            <a:pPr marL="365125" lvl="1" indent="-255588">
              <a:spcBef>
                <a:spcPts val="400"/>
              </a:spcBef>
              <a:buSzPct val="68000"/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«Решение задач повышенной трудности по математике» подготовка по математике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 А -суббота (4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 Б- суббота (3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 В- суббота (5 урок)  </a:t>
            </a:r>
          </a:p>
          <a:p>
            <a:pPr lvl="1">
              <a:buFont typeface="Verdana" pitchFamily="34" charset="0"/>
              <a:buNone/>
              <a:defRPr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«Умей и действуй» подготовка по обществознанию 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9 А -среда (7-8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9 Б -среда (8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9 В -среда (7 урок)</a:t>
            </a:r>
          </a:p>
          <a:p>
            <a:pPr lvl="1">
              <a:buFont typeface="Verdana" pitchFamily="34" charset="0"/>
              <a:buNone/>
              <a:defRPr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 Географический мир» подготовка по географии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9 А -четверг ( 7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9 Б- четверг (7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9 В- вторник (7 урок)</a:t>
            </a:r>
          </a:p>
          <a:p>
            <a:pPr>
              <a:buFont typeface="Wingdings 3" pitchFamily="18" charset="2"/>
              <a:buNone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Подготовка  к ГИА-9 </a:t>
            </a:r>
            <a:endParaRPr lang="ru-RU" sz="32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Государственная итоговая аттестация, включающая единый государственный экзамен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(ЕГЭ), основной государственный экзамен (ОГЭ) и государственный выпускной экзамен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(ГВЭ), пройдет в 2023 году с конца мая по конец июня.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Все экзамены начнутся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10:00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 местному времени.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Продолжительность ОГЭ составит от 2 часов по иностранным языкам до 3 часов 55 минут по математике, русскому языку,  литературе. </a:t>
            </a:r>
          </a:p>
          <a:p>
            <a:pPr>
              <a:buFont typeface="Wingdings 3" pitchFamily="18" charset="2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Самая длинная продолжительность ЕГЭ (по математике профильного уровня,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физике, литературе, информатике и информационно-коммуникационным технологиям (ИКТ),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биологии) составляет 3 часа 55 минут.</a:t>
            </a:r>
          </a:p>
          <a:p>
            <a:pPr>
              <a:buFont typeface="Wingdings 3" pitchFamily="18" charset="2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А самая короткая (по математике базового уровня, географии и китайскому языку, за исключением раздела «Говорение») – 3 часа.</a:t>
            </a:r>
            <a:r>
              <a:rPr lang="ru-RU" sz="1600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Font typeface="Wingdings 3" pitchFamily="18" charset="2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Традиционно предусмотрены резервные сроки для учеников, повторно допущенных к ГИА,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тех, у кого совпали сроки проведения экзаменов по отдельным учебным предметам, 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также даты для учащихся, не прошедших ГИА или получивших неудовлетворительные результаты более чем по двум учебным предметам.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endParaRPr lang="ru-RU" sz="12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Утверждено расписание</a:t>
            </a:r>
            <a:br>
              <a:rPr lang="ru-RU" sz="2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ОГЭ на 2023 год</a:t>
            </a:r>
            <a:endParaRPr lang="ru-RU" sz="2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Основной период: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24 мая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история, физика, биология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30 мая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обществознание, информатика и информационно-коммуникационные технологии (ИКТ), география, химия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иностранные языки (английский, французский, немецкий, испанский)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иностранные языки (английский, французский, немецкий, испанский)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9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математика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14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литература, физика, информатика и информационно-коммуникационные технологии (ИКТ), география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17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обществознание, биология, химия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Резерв: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26 июня –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27 июня –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всем предметам (за исключением русского языка и математики)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28 июня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29 июня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всем предметам (за исключением русского языка и математики)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30 июня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всем предметам 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июля 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всем предметам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Расписание основного государственного экзамен</a:t>
            </a: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 Федеральной службы по надзору в сфере образования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науки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http://obrnadzor.gov.ru/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 Федерального государственного бюджетного научного учреждения «Федеральный институт педагогических измерений»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https://fipi.ru/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 Министерства образования Омской области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http://mobr.omskportal.ru/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 Казенного учреждения Омской области «Региональный информационно-аналитический центр системы образования»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http://obr55.ru/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https://ege55.ru/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b="1" dirty="0" smtClean="0"/>
              <a:t> </a:t>
            </a:r>
            <a:endParaRPr lang="ru-RU" sz="1200" dirty="0" smtClean="0"/>
          </a:p>
          <a:p>
            <a:pPr>
              <a:buFont typeface="Wingdings 3" pitchFamily="18" charset="2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1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Информация по ГИА-2023 </a:t>
            </a:r>
            <a:br>
              <a:rPr lang="ru-RU" sz="31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Организованное Горячее питание</a:t>
            </a:r>
            <a:endParaRPr lang="ru-RU" sz="3200" dirty="0">
              <a:solidFill>
                <a:schemeClr val="accent4"/>
              </a:soli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740948"/>
              </p:ext>
            </p:extLst>
          </p:nvPr>
        </p:nvGraphicFramePr>
        <p:xfrm>
          <a:off x="1100138" y="1531938"/>
          <a:ext cx="6943725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357850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28 декабря состоялся традиционный Новогодний КВН в 9-11 классах.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номинации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«Будущее КВН»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победила команда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класса.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номинации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«Самые находчивые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победу одержала команда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класса.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номинации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«Открытие года»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лучшими стали обучающиеся команды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 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класса.</a:t>
            </a: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Новогодний КВН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4" name="Picture 2" descr="http://www.omsk-school56.narod.ru/foto/new_news2/83ab9867-42a2-42be-8e29-1a5edcbb9ef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501008"/>
            <a:ext cx="4788024" cy="3168352"/>
          </a:xfrm>
          <a:prstGeom prst="rect">
            <a:avLst/>
          </a:prstGeom>
          <a:noFill/>
        </p:spPr>
      </p:pic>
      <p:sp>
        <p:nvSpPr>
          <p:cNvPr id="11266" name="AutoShape 2" descr="blob:https://web.whatsapp.com/500ae086-93a7-46b6-bb0a-3316ba1c3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blob:https://web.whatsapp.com/500ae086-93a7-46b6-bb0a-3316ba1c3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blob:https://web.whatsapp.com/500ae086-93a7-46b6-bb0a-3316ba1c3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blob:https://web.whatsapp.com/500ae086-93a7-46b6-bb0a-3316ba1c3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3" name="Picture 9" descr="C:\Users\Стародубцева\Desktop\500ae086-93a7-46b6-bb0a-3316ba1c304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01008"/>
            <a:ext cx="4283968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0" name="Picture 10" descr="http://www.vectorizados.com/muestras/cuaderno-y-pluma.jpg"/>
          <p:cNvPicPr>
            <a:picLocks noChangeAspect="1" noChangeArrowheads="1"/>
          </p:cNvPicPr>
          <p:nvPr/>
        </p:nvPicPr>
        <p:blipFill>
          <a:blip r:embed="rId2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2357422" y="1920629"/>
            <a:ext cx="4500594" cy="4100659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6237312"/>
            <a:ext cx="9144000" cy="288032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г. Омск, 2019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615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Министерство образования Омской области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5786" y="1220559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Итоговое </a:t>
            </a:r>
            <a:r>
              <a:rPr lang="ru-RU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собеседовние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по русскому языку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577" y="476672"/>
            <a:ext cx="8229600" cy="65293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организацию </a:t>
            </a:r>
            <a:b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итогового собеседования</a:t>
            </a:r>
            <a:endParaRPr lang="ru-RU" sz="2800" b="1" dirty="0"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34" y="1844824"/>
            <a:ext cx="8424936" cy="2304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Приказ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Федеральной службы по надзору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образования и науки от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07.11.2018 № 189/1513 «Об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государственной итоговой аттестации по образовательным программам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376406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389" y="584684"/>
            <a:ext cx="8147248" cy="64807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</a:t>
            </a:r>
            <a:b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endParaRPr lang="ru-RU" sz="2800" b="1" dirty="0"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7139" y="692696"/>
            <a:ext cx="856895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проведения –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</a:t>
            </a:r>
          </a:p>
          <a:p>
            <a:pPr algn="ctr"/>
            <a:endParaRPr lang="ru-RU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с ОВЗ, детей-инвалидов и инвалидов время увеличивается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30 минут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в 09.00 часов</a:t>
            </a:r>
            <a:b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местному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964057"/>
              </p:ext>
            </p:extLst>
          </p:nvPr>
        </p:nvGraphicFramePr>
        <p:xfrm>
          <a:off x="827584" y="1772816"/>
          <a:ext cx="7704858" cy="8314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682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82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82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Основной срок</a:t>
                      </a:r>
                      <a:endParaRPr lang="ru-RU" sz="200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сроки</a:t>
                      </a:r>
                      <a:endParaRPr lang="ru-RU" sz="200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08.02.2023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15.03.2023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15.05.2023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41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325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проведения итогового собеседования </a:t>
            </a:r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</a:t>
            </a:r>
            <a:endParaRPr lang="ru-RU" sz="2800" b="1" u="sng" dirty="0"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793890" y="1700808"/>
            <a:ext cx="7868125" cy="44644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иметь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себе средства связи, фото, аудио 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видеоаппаратуру 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письменные заметки и иные средства хранения и передачи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3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1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4578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Защита индивидуального итогового проекта (ИИП) с 12 по 15 декабря 2022 года.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Итоговое собеседование по русскому языку как допуск к ГИА-9.</a:t>
            </a:r>
          </a:p>
          <a:p>
            <a:pPr eaLnBrk="1" hangingPunct="1">
              <a:buFont typeface="Wingdings 3" pitchFamily="18" charset="2"/>
              <a:buNone/>
            </a:pPr>
            <a:endParaRPr lang="ru-RU" b="1" dirty="0" smtClean="0"/>
          </a:p>
          <a:p>
            <a:pPr eaLnBrk="1" hangingPunct="1">
              <a:buFont typeface="Wingdings 3" pitchFamily="18" charset="2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Успешное освоение ООП ООО (педагогический Совет).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Допуск к ГИА-9.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Успешное прохождение ГИА-9 в 2023 году.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Вручение аттестатов за курс ООО -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30.06.2023 г.</a:t>
            </a:r>
          </a:p>
          <a:p>
            <a:pPr eaLnBrk="1" hangingPunct="1">
              <a:buFont typeface="Wingdings 3" pitchFamily="18" charset="2"/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770188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912"/>
                <a:gridCol w="1944216"/>
                <a:gridCol w="1895872"/>
              </a:tblGrid>
              <a:tr h="2873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Основной срок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Дополнительные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сроки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673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08.02.2023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15.03.2023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15.05.2023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223" y="1772816"/>
            <a:ext cx="8357554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Тиражирование </a:t>
            </a:r>
            <a:r>
              <a:rPr lang="ru-RU" sz="28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</a:t>
            </a:r>
            <a:br>
              <a:rPr lang="ru-RU" sz="28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итогового собеседован</a:t>
            </a:r>
            <a:r>
              <a:rPr lang="ru-RU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ия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итогового собеседования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07.30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часов по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местному времени ответственный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технического специалиста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с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сайта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РИАЦ и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тиражирует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221088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002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259632" y="332656"/>
            <a:ext cx="6984776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итогового собеседования </a:t>
            </a:r>
          </a:p>
          <a:p>
            <a:pPr algn="ctr"/>
            <a:r>
              <a:rPr lang="ru-RU" sz="2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языку</a:t>
            </a:r>
            <a:endParaRPr lang="ru-RU" sz="24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с двумя вырезанными противолежащими углами 19"/>
          <p:cNvSpPr/>
          <p:nvPr/>
        </p:nvSpPr>
        <p:spPr>
          <a:xfrm>
            <a:off x="324960" y="1340768"/>
            <a:ext cx="3959007" cy="1562472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</a:t>
            </a:r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вслух небольшого текста </a:t>
            </a:r>
          </a:p>
        </p:txBody>
      </p:sp>
      <p:sp>
        <p:nvSpPr>
          <p:cNvPr id="21" name="Прямоугольник с двумя вырезанными противолежащими углами 20"/>
          <p:cNvSpPr/>
          <p:nvPr/>
        </p:nvSpPr>
        <p:spPr>
          <a:xfrm>
            <a:off x="305731" y="3451907"/>
            <a:ext cx="3978236" cy="1458919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2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прочитанного текста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с двумя вырезанными противолежащими углами 21"/>
          <p:cNvSpPr/>
          <p:nvPr/>
        </p:nvSpPr>
        <p:spPr>
          <a:xfrm flipH="1">
            <a:off x="4860033" y="3501007"/>
            <a:ext cx="3960438" cy="1458919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4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диалоге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экзаменатором-собеседником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4860033" y="1340768"/>
            <a:ext cx="3960440" cy="1562472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3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Монологическое высказывание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 может быть описание, повествование, рассуждение)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6253" y="5234614"/>
            <a:ext cx="8280204" cy="6461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всего времени ответа ведется аудиозапись!</a:t>
            </a:r>
          </a:p>
        </p:txBody>
      </p:sp>
    </p:spTree>
    <p:extLst>
      <p:ext uri="{BB962C8B-B14F-4D97-AF65-F5344CB8AC3E}">
        <p14:creationId xmlns:p14="http://schemas.microsoft.com/office/powerpoint/2010/main" val="105393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2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142225" y="241024"/>
            <a:ext cx="2016224" cy="1224136"/>
          </a:xfrm>
          <a:prstGeom prst="cloudCallout">
            <a:avLst>
              <a:gd name="adj1" fmla="val 28643"/>
              <a:gd name="adj2" fmla="val 794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Незачет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7164288" y="88488"/>
            <a:ext cx="1728192" cy="1368152"/>
          </a:xfrm>
          <a:prstGeom prst="cloudCallout">
            <a:avLst>
              <a:gd name="adj1" fmla="val -59505"/>
              <a:gd name="adj2" fmla="val 531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Зачет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2915816" y="332657"/>
            <a:ext cx="2880320" cy="7948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Для получения «зачета» необходимо набрать                     10 из 20 баллов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1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43608" y="1623380"/>
            <a:ext cx="7344816" cy="972108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ответов участников итогового собеседования по русскому языку завершается не позднее чем через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календарных дней с даты его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52325" y="2780928"/>
            <a:ext cx="7344816" cy="2304256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образовательных организаций не позднее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рабочих  дней после получения от органов местного самоуправления, осуществляющих управление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результатов итогового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 обеспечивают ознакомление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ними обучающихся и (или) их родителей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0516" y="260648"/>
            <a:ext cx="726296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результатами </a:t>
            </a:r>
          </a:p>
          <a:p>
            <a:pPr algn="ctr"/>
            <a:r>
              <a:rPr lang="ru-RU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endParaRPr lang="ru-RU" sz="28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93249" y="5270624"/>
            <a:ext cx="7262967" cy="914400"/>
          </a:xfrm>
          <a:prstGeom prst="roundRect">
            <a:avLst/>
          </a:prstGeom>
          <a:gradFill>
            <a:gsLst>
              <a:gs pos="24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итогового собеседования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ГИА – </a:t>
            </a:r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БЕССРОЧНО</a:t>
            </a:r>
            <a:endParaRPr lang="ru-RU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02182"/>
            <a:ext cx="777686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допуск к проведению </a:t>
            </a:r>
          </a:p>
          <a:p>
            <a:pPr algn="ctr"/>
            <a:r>
              <a:rPr lang="ru-RU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в текущем учебном году</a:t>
            </a:r>
            <a:endParaRPr lang="ru-RU" sz="24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576" y="2100658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получившие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76888" y="3501008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не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явившиеся по уважительным причинам, подтвержденным документально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4869160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не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завершившие итоговое </a:t>
            </a:r>
            <a:r>
              <a:rPr lang="ru-RU"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</a:t>
            </a: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уважительным причинам</a:t>
            </a:r>
            <a:r>
              <a:rPr lang="ru-RU"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подтвержденным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 </a:t>
            </a:r>
          </a:p>
        </p:txBody>
      </p:sp>
    </p:spTree>
    <p:extLst>
      <p:ext uri="{BB962C8B-B14F-4D97-AF65-F5344CB8AC3E}">
        <p14:creationId xmlns:p14="http://schemas.microsoft.com/office/powerpoint/2010/main" val="33971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/>
              <a:t>  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Желаем  вам  удачи ! </a:t>
            </a:r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36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492897"/>
            <a:ext cx="38884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726658"/>
              </p:ext>
            </p:extLst>
          </p:nvPr>
        </p:nvGraphicFramePr>
        <p:xfrm>
          <a:off x="467544" y="1484784"/>
          <a:ext cx="835292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4E3B30"/>
                </a:solidFill>
              </a:rPr>
              <a:t>                  </a:t>
            </a:r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защиты ИИП -9: </a:t>
            </a:r>
            <a:b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73 обучающихся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Демьяненко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Яна 9«А»                   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Прибора Максим 9«А»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Ричко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Анастасия 9«А»         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Голубь Арина 9«Б»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Литвинов Кирилл 9«Б»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Львова Варвара 9«Б»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Плесовская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Екатерина 9«Б»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Приходин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Максим 9«Б»                  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Серикбаева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Алима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9«Б»         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Стойко Валерия 9«Б»                     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Стоянова Анастасия 9«Б»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Федоренков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Евгений 9«Б»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Фризен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Эмилия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9«Б»</a:t>
            </a:r>
          </a:p>
          <a:p>
            <a:pPr>
              <a:buNone/>
            </a:pPr>
            <a:endParaRPr lang="ru-RU" sz="9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Обучающимся, которые набрали от 16 до 17 баллов рекомендовано принять участие в конференции «Шаги в науку»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58204" cy="127478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36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Успеваемость в 9-х классах</a:t>
            </a:r>
            <a:br>
              <a:rPr lang="ru-RU" sz="36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6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триместр 2022-2023 учебный год</a:t>
            </a:r>
            <a:br>
              <a:rPr lang="ru-RU" sz="36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49275" y="1531938"/>
          <a:ext cx="8043863" cy="442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Закончили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триместр 2022-2023 учебного года на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отлично:  нет </a:t>
            </a:r>
          </a:p>
          <a:p>
            <a:pPr>
              <a:buFont typeface="Wingdings 3" pitchFamily="18" charset="2"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3" pitchFamily="18" charset="2"/>
              <a:buNone/>
            </a:pP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С одной «3»: 7</a:t>
            </a: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 обучающихся по предметам ( геометрия, химия и обществознание)</a:t>
            </a:r>
          </a:p>
          <a:p>
            <a:pPr>
              <a:buFont typeface="Wingdings 3" pitchFamily="18" charset="2"/>
              <a:buNone/>
            </a:pP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Не аттестованный: </a:t>
            </a:r>
            <a:r>
              <a:rPr lang="ru-RU" sz="20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 обучающийся.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успеваемости</a:t>
            </a:r>
            <a:b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в 9-х классах</a:t>
            </a:r>
            <a:endParaRPr lang="ru-RU" sz="32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35771"/>
          <a:ext cx="8784977" cy="537354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88232"/>
                <a:gridCol w="648072"/>
                <a:gridCol w="728915"/>
                <a:gridCol w="783253"/>
                <a:gridCol w="792088"/>
                <a:gridCol w="1656184"/>
                <a:gridCol w="2088233"/>
              </a:tblGrid>
              <a:tr h="98910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 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9А(28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писало- 21)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9Б(27,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писало-27)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В(25,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писало-14)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 (80,    писало-62)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пробного ОГЭ- математика, 19.11.2022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35771"/>
          <a:ext cx="8784977" cy="537354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88232"/>
                <a:gridCol w="648072"/>
                <a:gridCol w="728915"/>
                <a:gridCol w="783253"/>
                <a:gridCol w="792088"/>
                <a:gridCol w="1656184"/>
                <a:gridCol w="2088233"/>
              </a:tblGrid>
              <a:tr h="98910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 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9А(28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писало- 24)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9Б(27,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писало-25)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В(25,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писало-15)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 (80,    писало-64)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пробного ОГЭ- Русский язык, 03.12.2023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>
          <a:xfrm>
            <a:off x="500063" y="1214438"/>
            <a:ext cx="8248650" cy="5310187"/>
          </a:xfrm>
        </p:spPr>
        <p:txBody>
          <a:bodyPr>
            <a:normAutofit/>
          </a:bodyPr>
          <a:lstStyle/>
          <a:p>
            <a:pPr>
              <a:buFont typeface="Wingdings 3" pitchFamily="18" charset="2"/>
              <a:buNone/>
              <a:defRPr/>
            </a:pPr>
            <a:endParaRPr lang="ru-RU" sz="2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Призёр муниципального этапа ВсОШ-22: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Лихачева Александра  9«Б» 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(предмет: География)</a:t>
            </a:r>
          </a:p>
          <a:p>
            <a:pPr>
              <a:buFont typeface="Wingdings 3" pitchFamily="18" charset="2"/>
              <a:buNone/>
              <a:defRPr/>
            </a:pPr>
            <a:endParaRPr lang="ru-RU" sz="2000" b="1" i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  <a:defRPr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Учебные</a:t>
            </a:r>
            <a:b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 достижения 9-х классов </a:t>
            </a:r>
            <a:endParaRPr lang="ru-RU" sz="32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2632</TotalTime>
  <Words>931</Words>
  <Application>Microsoft Office PowerPoint</Application>
  <PresentationFormat>Экран (4:3)</PresentationFormat>
  <Paragraphs>250</Paragraphs>
  <Slides>25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Родительское собрание « Итоговое собеседование по русскому языку как допуск к ГИА-2023»</vt:lpstr>
      <vt:lpstr>Презентация PowerPoint</vt:lpstr>
      <vt:lpstr>                  Результаты защиты ИИП -9:  73 обучающихся</vt:lpstr>
      <vt:lpstr>Обучающимся, которые набрали от 16 до 17 баллов рекомендовано принять участие в конференции «Шаги в науку»</vt:lpstr>
      <vt:lpstr>  Успеваемость в 9-х классах I триместр 2022-2023 учебный год </vt:lpstr>
      <vt:lpstr>Результаты успеваемости в 9-х классах</vt:lpstr>
      <vt:lpstr>Результаты пробного ОГЭ- математика, 19.11.2022</vt:lpstr>
      <vt:lpstr>Результаты пробного ОГЭ- Русский язык, 03.12.2023</vt:lpstr>
      <vt:lpstr>Учебные  достижения 9-х классов </vt:lpstr>
      <vt:lpstr>Подготовка  к ГИА-9 </vt:lpstr>
      <vt:lpstr>Утверждено расписание ОГЭ на 2023 год</vt:lpstr>
      <vt:lpstr> Расписание основного государственного экзамена</vt:lpstr>
      <vt:lpstr> Информация по ГИА-2023   </vt:lpstr>
      <vt:lpstr>Организованное Горячее питание</vt:lpstr>
      <vt:lpstr>Новогодний КВН</vt:lpstr>
      <vt:lpstr>г. Омск, 2019</vt:lpstr>
      <vt:lpstr>Документы, регламентирующие организацию  и проведение итогового собеседования</vt:lpstr>
      <vt:lpstr>Сроки проведения  итогового собеседования</vt:lpstr>
      <vt:lpstr>Во время проведения итогового собеседования  запрещено</vt:lpstr>
      <vt:lpstr>  Тиражирование заданий  для итогового собеседования  В день проведения итогового собеседования не ранее  07.30 часов по местному времени ответственный  организатор образовательной организации  с помощью технического специалиста  получает с сайта РИАЦ и тиражирует  материалы для проведения  итогового собеседования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 Либерцова</dc:creator>
  <cp:lastModifiedBy>user</cp:lastModifiedBy>
  <cp:revision>253</cp:revision>
  <dcterms:modified xsi:type="dcterms:W3CDTF">2023-01-12T11:42:57Z</dcterms:modified>
</cp:coreProperties>
</file>