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6" r:id="rId5"/>
    <p:sldId id="262" r:id="rId6"/>
    <p:sldId id="277" r:id="rId7"/>
    <p:sldId id="261" r:id="rId8"/>
    <p:sldId id="318" r:id="rId9"/>
    <p:sldId id="319" r:id="rId10"/>
    <p:sldId id="296" r:id="rId11"/>
    <p:sldId id="285" r:id="rId12"/>
    <p:sldId id="265" r:id="rId13"/>
    <p:sldId id="267" r:id="rId14"/>
    <p:sldId id="297" r:id="rId15"/>
    <p:sldId id="312" r:id="rId16"/>
    <p:sldId id="298" r:id="rId17"/>
    <p:sldId id="313" r:id="rId18"/>
    <p:sldId id="299" r:id="rId19"/>
    <p:sldId id="314" r:id="rId20"/>
    <p:sldId id="300" r:id="rId21"/>
    <p:sldId id="311" r:id="rId22"/>
    <p:sldId id="301" r:id="rId23"/>
    <p:sldId id="320" r:id="rId24"/>
    <p:sldId id="302" r:id="rId25"/>
    <p:sldId id="321" r:id="rId26"/>
    <p:sldId id="288" r:id="rId27"/>
    <p:sldId id="271" r:id="rId28"/>
    <p:sldId id="274" r:id="rId29"/>
    <p:sldId id="308" r:id="rId30"/>
    <p:sldId id="309" r:id="rId31"/>
    <p:sldId id="323" r:id="rId32"/>
    <p:sldId id="324" r:id="rId33"/>
    <p:sldId id="325" r:id="rId34"/>
    <p:sldId id="310" r:id="rId35"/>
    <p:sldId id="317" r:id="rId36"/>
    <p:sldId id="28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4723434" cy="5877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92080" y="500042"/>
            <a:ext cx="4320480" cy="26432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по теме: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модуля комплексного курса «Основы религиозных культур и светской этики»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ознакомление родителей с задачами нового курса, его структурой, содержанием , организацией.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4283968" y="4481736"/>
            <a:ext cx="4744616" cy="2043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Содержание курса «Основы религиозных культур и светской этики» имеет воспитательный, нравственно-развивающий характер. Успешное решение воспитательных задач возможно только в согласованном взаимодействии семьи и школы. Новый учебный курс рассчитан именно на такое педагогическое партнёрство учителей и родителей.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Мы не имеем права забывать, что для ребёнка самый действенный образец жизнелюбия, нравственного самоопределения — это его родители. </a:t>
            </a:r>
          </a:p>
          <a:p>
            <a:endParaRPr lang="ru-RU" dirty="0"/>
          </a:p>
        </p:txBody>
      </p:sp>
      <p:pic>
        <p:nvPicPr>
          <p:cNvPr id="307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998" y="5157192"/>
            <a:ext cx="29034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8-600x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556792"/>
            <a:ext cx="5213262" cy="496855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473277"/>
            <a:ext cx="4248472" cy="515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 себя модули: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православной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исламской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буддийской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иудейской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мировых религиозных культур;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светской этики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0081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будут изучать дети?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5"/>
            <a:ext cx="8507288" cy="432048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Каждый из модулей включает четыре тематических раздела.</a:t>
            </a:r>
          </a:p>
          <a:p>
            <a:pPr algn="just">
              <a:buNone/>
            </a:pPr>
            <a:endParaRPr lang="ru-RU" b="1" dirty="0" smtClean="0">
              <a:solidFill>
                <a:srgbClr val="004D8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Россия — наша Родина.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Модульные курсы.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Модульные курсы.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Духовные традиции многонационального народа России.</a:t>
            </a:r>
          </a:p>
          <a:p>
            <a:endParaRPr lang="ru-RU" dirty="0"/>
          </a:p>
        </p:txBody>
      </p:sp>
      <p:pic>
        <p:nvPicPr>
          <p:cNvPr id="2050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520280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20468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Такая конструкция даёт возможность родителям выбрать, а школьникам изучать один модуль и одновременно скрепляет разные модули общими разделами, обеспечивая единство курса «Основы религиозных культур и светской этики».</a:t>
            </a:r>
          </a:p>
          <a:p>
            <a:endParaRPr lang="ru-RU" dirty="0"/>
          </a:p>
        </p:txBody>
      </p:sp>
      <p:pic>
        <p:nvPicPr>
          <p:cNvPr id="4" name="Содержимое 5" descr="relu-pic4_zoom-1000x1000-77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20120214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960440" cy="492686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Учебный модуль «Основы православной культуры»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83582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православную духовную традицию.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•Культура и религия.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•Добро и зло в православной традиции.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Золотое правило нравственности. Любовь к ближнему. Отношение к труду.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•Долг и ответственность. Милосердие и сострадание.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•Православие в России.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•Христианская семья и её ценности.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•Любовь и уважение к Отечеству. Патриотизм многонационального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исламской культуры»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56792"/>
            <a:ext cx="45468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знакомит школьников с основами духовно-нравственной культуры мусульманства или ислама. Ислам сформировал целостную систему духовных и нравственных ценностей, которые вошли в жизнь всех мусульманских народов.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orkse_isl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91323"/>
            <a:ext cx="3744416" cy="477604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модуль «Основы исламской культуры»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Введение в исламскую духовную традицию. 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Культура и религия. 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Пророк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Мухаммад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-образец человека и учитель нравственности в исламской традиции. Столпы ислама и исламской этики. Обязанности мусульман. Для чего построена и как устроена мечеть. Мусульманское летоисчисление и календарь. 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Ислам в России. 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Семья в исламе. Нравственные ценности ислама. Праздники исламских народов России: их происхождение и особенности проведения. Искусство ислама. 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многонационального и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народа России. </a:t>
            </a:r>
          </a:p>
          <a:p>
            <a:pPr algn="just"/>
            <a:endParaRPr lang="ru-RU" sz="4400" dirty="0"/>
          </a:p>
        </p:txBody>
      </p:sp>
    </p:spTree>
  </p:cSld>
  <p:clrMapOvr>
    <a:masterClrMapping/>
  </p:clrMapOvr>
  <p:transition spd="slow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буддийской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Изучение в школе этого модуля призвано в доступной форме познакомить учащихся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1026" name="Picture 2" descr="C:\Users\WORK\Desktop\13-472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0868"/>
            <a:ext cx="3888432" cy="49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модуль «Основы буддийской культуры»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643050"/>
            <a:ext cx="78581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в буддийскую духовную традицию.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•Культура и религия.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•Будда и его учение. Буддийские святые. Будды. Семья в буддийской культуре и её ценности.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•Буддизм в России.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Праздники в буддийской культуре. Искусство в буддийской культуре.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•Любовь и уважение к Отечеству. Патриотизм многонационального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9361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Зачем в школе вводится курс «Основы религиозных культур и светской этики»?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80" y="1556792"/>
            <a:ext cx="8678835" cy="471338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Семья, педагоги и воспитатели всегда были и остаются сегодня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основой нравственного становления ребёнка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. Поэтому столь важно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согласовать совместные усилия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всех взрослых по духовному и нравственному развитию и воспитанию детей.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Главное наше достояние – это  наши дети.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Какими мы сегодня их воспитаем, в такой стране мы все завтра будем жить. Мы должны научить наших детей быть </a:t>
            </a:r>
            <a:r>
              <a:rPr lang="ru-RU" sz="2600" b="1" i="1" u="sng" dirty="0" err="1" smtClean="0">
                <a:latin typeface="Times New Roman" pitchFamily="18" charset="0"/>
                <a:cs typeface="Times New Roman" pitchFamily="18" charset="0"/>
              </a:rPr>
              <a:t>честными,добрыми</a:t>
            </a: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, вежливыми, физически и духовно здоровыми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Мы можем помочь им стать образованными, успешными людьми, обладающими высоким уровнем ответственности за настоящее и будущее своих близких, своего народа, своей страны.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детей было и остаётся самым трудным видом деятельности в мире. Что может быть сложнее и ответственнее, чем воспитать в человеке Человека?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иудейской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ориентирован на семьи, сознающие свою связь с религиозной традицией и культурой иудаизма. Изучение этого  модуля направлено на то, чтобы в доступной форме представить основы знаний об этой религиозной традиции в историческом, мировоззренческом, культурном аспектах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3074" name="Picture 2" descr="C:\Users\WORK\Desktop\10674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3888432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модуль «Основы иудейской культуры»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Введение в иудейскую духовную традицию. Культура и религия. Тора-главная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Суббота(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Шабат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)в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pPr algn="just"/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многонационального и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" y="476672"/>
            <a:ext cx="91440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Модуль «Основы мировых религиозных культур»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46085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развитие у учеников 4 класса представлений о нравственных идеалах и ценностях, составляющих основу религий, традиционных для нашей многонациональной страны.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7" name="Содержимое 3" descr="Orkse_mirov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744416" cy="471749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модуль «Основы мировых религиозных культур»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Культура и религия.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•Древнейшие верования. Религии мира и их основатели. Священные книги религий мира. Хранители предания в религиях мира. Человек в религиозных традициях мира. Священные сооружения. Искусство в религиозной культуре. Религии России. Религия и мораль. Нравственные заповеди в религиях мира. Религиозные ритуалы. Обычаи и обряды. Религиозные ритуалы в искусстве. Календари религий мира. Праздники в религиях мира.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Семья, семейные ценности. Долг, свобода, ответственность, учение и труд. Милосердие, забота о слабых, взаимопомощь, социальные проблемы общества и отношение к ним разных религий.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•Любовь и уважение к Отечеству. Патриотизм многонационального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2050" name="Picture 2" descr="C:\Users\WORK\Desktop\9bed7459-e344-11e4-8c1e-0050569c7d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88" y="1484784"/>
            <a:ext cx="4100380" cy="52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модуль «Основы светской этики»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Культура и мораль.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Нравственность и её значение в жизни человека.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Праздники как одна из форм исторической памяти. Образцы нравственности в культурах разных народов.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Государство и мораль гражданина.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Образцы нравственности в культуре Отечества. Трудовая мораль. Что значит быть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нравственным в наше время?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Высшие нравственные ценности, идеалы, принципы морали. Методика создания морального кодекса в классе, школе. Нормы морали. Этикет. Образование как нравственная норма. Методы нравственного самосовершенствования.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и уважение к Отечеству. Патриотизм многонационального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народа России.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Правовые принципы, являющиеся фундаментальными для духовно-нравственного образования:</a:t>
            </a:r>
            <a:endParaRPr lang="ru-RU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4176464" cy="38492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свобода совести;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отделённость религиозных организаций от государства;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4D86"/>
                </a:solidFill>
                <a:latin typeface="Georgia" pitchFamily="18" charset="0"/>
              </a:rPr>
              <a:t>светский характер образования.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613" y="2708920"/>
            <a:ext cx="471360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484784"/>
            <a:ext cx="8605464" cy="3528392"/>
          </a:xfrm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152F8D"/>
                </a:solidFill>
                <a:latin typeface="Georgia" panose="02040502050405020303" pitchFamily="18" charset="0"/>
              </a:rPr>
              <a:t>«Ученики и их родители должны будут самостоятельно выбрать предмет обучения. Выбор учеников и их родителей, конечно, должен быть абсолютно добровольным – это важнейшее дело».</a:t>
            </a:r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Из речи президента РФ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rus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77072"/>
            <a:ext cx="5112568" cy="2574537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Современный национальный воспитательный идеал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4D86"/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Picture 2" descr="C:\Users\WORK\Pictures\55ce9db73ef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228" y="5229200"/>
            <a:ext cx="249543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семьи и школы в рамках изучения курса ОРКСЭ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Информирование родителей о темах и заданиях, в выполнении которых ожидается помощь родителей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родителей в выполнении домашних заданий - ответы на вопросы интервью, помощь в подборе иллюстративного материала к урокам, материала для галереи образов, рассказы о культовых местах, религиозных святынях, показ фотографий или видеофильмов;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Выступление членов семей с рассказами о семейных традициях;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и соавторство родителей и членов семьи в создании детских презентаций, итоговых проектов;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родителей в подготовке к внеурочным мероприятиям;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домашней библиотеки, организация домашнего чтения.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9199"/>
            <a:ext cx="4079878" cy="178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00808"/>
            <a:ext cx="8319868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испытывает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поддержать ребёнка в этот сложный для него период.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в этом возрасте наименее конфликтен.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71744"/>
            <a:ext cx="8429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детей появляется потребность в новом содержании, обращении к внутреннему миру человека.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уже сформирована способность понимать смыслы на уровне понятий Добро, Совесть, Милосердие, Дружба.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возрасте возникает потребность в примере, идеале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«открывает» социальное разнообразие внутри класса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Примеры «семейных» домашних заданий по курсу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643050"/>
            <a:ext cx="84296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Обсуждение вопросов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Каковы духовные, нравственные ценности нашей семьи?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Какие друзья у вас были в детстве, как вы дружили?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Какой человек для вас в жизни является примером?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Приходилось ли вам оказываться в ситуации морального выбора?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Быть справедливым трудно?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фотографий, фотовыставки, альбома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Обсуждение семейных правил, обязанностей, праздников.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Высказать свое отношение к суждению о добре, зле, справедливости, совести, милосердии и т.д.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Практические советы родителям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7"/>
            <a:ext cx="78581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Настройтесь на воспитание; отнеситесь к новому школьному курсу как к дополнительному средству нравственного развития вашего ребёнка;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вы и есть главный для ребёнка воспитатель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Разговаривайте с детьми о том, что они изучали на уроках. 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жалейте сил и времени для вашего ребёнка, учитесь вместе с ним.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49275"/>
            <a:ext cx="7888316" cy="4737113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Воспитывайте у ребёнка благожелательное отношение к людям другого мировоззрения.</a:t>
            </a:r>
          </a:p>
          <a:p>
            <a:pPr algn="just" eaLnBrk="1" hangingPunct="1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допускайте резких оценок, категоричных высказываний в адрес верующих людей, атеистов или агностиков (людей, не соотносящих себя ни с какой религией или отрицающих религии). 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549275"/>
            <a:ext cx="7464451" cy="5951559"/>
          </a:xfrm>
        </p:spPr>
        <p:txBody>
          <a:bodyPr/>
          <a:lstStyle/>
          <a:p>
            <a:pPr algn="just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забывайте, что никакой учебный курс сам по себе не воспитает вашего ребёнка; главное, что он может приобрести, изучая курс «Основы религиозных культур и светской этики», понимание того, насколько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важна нравственность для полноценной человеческой жизни.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Всячески поддерживайте это в ребёнке.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</a:rPr>
              <a:t>Оценивание по курсу</a:t>
            </a:r>
            <a:endParaRPr lang="ru-RU" sz="4800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п.10 ст.28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Закона «Об образовании в Российской Федерации» осуществление текущего контроля успеваемости и промежуточной аттестации обучающихся, установление их форм, периодичности и порядка проведения - это компетенция, права, обязанности и ответственность образовательной организации.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курсу ОРСКЭ рекомендуется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безотметочное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оценивание, формализованные требования по оценке успеваемости по результатам освоения курса не предусматриваются. Результаты подготовки и защиты творческих продуктов и проектов учитываются при формировании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учеников(проекты, дипломы за конкурсы, сертификаты за </a:t>
            </a:r>
            <a:r>
              <a:rPr lang="ru-RU" sz="2400" i="1" err="1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, грамоты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благодарности и т.д.)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Уважаемые родители, выбор за вами</a:t>
            </a: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(образец)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908720"/>
          <a:ext cx="8245424" cy="5832648"/>
        </p:xfrm>
        <a:graphic>
          <a:graphicData uri="http://schemas.openxmlformats.org/presentationml/2006/ole">
            <p:oleObj spid="_x0000_s1026" name="Документ" r:id="rId3" imgW="5938880" imgH="9152670" progId="Word.Document.12">
              <p:embed/>
            </p:oleObj>
          </a:graphicData>
        </a:graphic>
      </p:graphicFrame>
    </p:spTree>
  </p:cSld>
  <p:clrMapOvr>
    <a:masterClrMapping/>
  </p:clrMapOvr>
  <p:transition spd="slow"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3558673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01008"/>
            <a:ext cx="892899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Благодарю за внимание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732240" cy="8501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Проблема воспитания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788024" cy="5805264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Воспитание осуществляется в диалоге отцов и детей.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Однако их отношения довольно часто принимают драматический характер: старшее поколение, стремясь оградить молодёжь от ошибок, хочет передать ей собственный опыт, собственные модели поведения и представления, молодое поколение в то же время, не желая жить чужим умом, отстаивает своё право на самостоятельный путь, своё понимание жизни.</a:t>
            </a:r>
          </a:p>
          <a:p>
            <a:endParaRPr lang="ru-RU" dirty="0"/>
          </a:p>
        </p:txBody>
      </p:sp>
      <p:pic>
        <p:nvPicPr>
          <p:cNvPr id="1026" name="Picture 2" descr="C:\Users\WORK\Desktop\родители и дети\iStock_000013695021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88" y="2397317"/>
            <a:ext cx="4176400" cy="2783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 сожалению, на разговоры о главном — о смысле жизни, о выборе ценностей, о добре и зле остаётся слишком мало времени. Но именно эти темы актуальны для младшего подростка, в котором начинает пробуждаться чувство взрослости.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родители и дети\20150622183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33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Идея этого курса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38164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Объединить нас, создать основу для содержательного диалога отцов и детей способна культурная традиция.</a:t>
            </a:r>
          </a:p>
          <a:p>
            <a:pPr algn="just"/>
            <a:endParaRPr lang="ru-RU" b="1" dirty="0" smtClean="0">
              <a:solidFill>
                <a:srgbClr val="004D86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8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18502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Курс является культурологическим и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3501008"/>
            <a:ext cx="7017597" cy="3356992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комплексного курса ОРКСЭ: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85860"/>
            <a:ext cx="778674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духовно-нравственное воспитание учащихся;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поликультурной компетентности: 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-знание и принятие человеком 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культурного и религиозного разнообразия мира;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-доброжелательное отношение 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носителям той или иной культуры.</a:t>
            </a:r>
          </a:p>
          <a:p>
            <a:pPr algn="just">
              <a:spcAft>
                <a:spcPts val="600"/>
              </a:spcAft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ркисэ.png"/>
          <p:cNvPicPr/>
          <p:nvPr/>
        </p:nvPicPr>
        <p:blipFill rotWithShape="1">
          <a:blip r:embed="rId2" cstate="print"/>
          <a:srcRect t="8047" b="6269"/>
          <a:stretch/>
        </p:blipFill>
        <p:spPr>
          <a:xfrm>
            <a:off x="785786" y="3929066"/>
            <a:ext cx="75724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8000"/>
                </a:solidFill>
              </a:rPr>
              <a:t>Задачи курса ОРКСЭ: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63792"/>
            <a:ext cx="828680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Знакомство младших школьников с основами религиозных культур и светской этики.</a:t>
            </a:r>
          </a:p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представлений подростка о значении нравственных норм и ценностей для достойной жизни личности, семьи и общества.</a:t>
            </a:r>
          </a:p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Обобщение знаний школьников о духовной культуре, морали, формирование у них ценностно-смысловых мировоззренческих основ, обеспечивающих целостное восприятие отечественной истории и культуры.</a:t>
            </a:r>
          </a:p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способностей к общению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полиэтнической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многоконфессиональной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среде на основе взаимного уважения.</a:t>
            </a:r>
          </a:p>
        </p:txBody>
      </p:sp>
    </p:spTree>
  </p:cSld>
  <p:clrMapOvr>
    <a:masterClrMapping/>
  </p:clrMapOvr>
  <p:transition spd="slow">
    <p:wheel spokes="2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1983</Words>
  <Application>Microsoft Office PowerPoint</Application>
  <PresentationFormat>Экран (4:3)</PresentationFormat>
  <Paragraphs>157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Документ</vt:lpstr>
      <vt:lpstr>   Родительское собрание по теме:  Выбор модуля комплексного курса «Основы религиозных культур и светской этики»  Цель: ознакомление родителей с задачами нового курса, его структурой, содержанием , организацией.</vt:lpstr>
      <vt:lpstr>Зачем в школе вводится курс «Основы религиозных культур и светской этики»?</vt:lpstr>
      <vt:lpstr>Почему в 4 классе начинают изучать новый курс?</vt:lpstr>
      <vt:lpstr>Проблема воспитания</vt:lpstr>
      <vt:lpstr>Слайд 5</vt:lpstr>
      <vt:lpstr>Идея этого курса </vt:lpstr>
      <vt:lpstr>Слайд 7</vt:lpstr>
      <vt:lpstr>Цель комплексного курса ОРКСЭ:</vt:lpstr>
      <vt:lpstr>Задачи курса ОРКСЭ:</vt:lpstr>
      <vt:lpstr>Содержание курса</vt:lpstr>
      <vt:lpstr>Курс «Основы религиозных культур и светской этики»</vt:lpstr>
      <vt:lpstr>Что будут изучать дети?</vt:lpstr>
      <vt:lpstr>Слайд 13</vt:lpstr>
      <vt:lpstr>Модуль «Основы православной культуры» </vt:lpstr>
      <vt:lpstr>Учебный модуль «Основы православной культуры»</vt:lpstr>
      <vt:lpstr>Модуль «Основы исламской культуры»</vt:lpstr>
      <vt:lpstr>Учебный модуль «Основы исламской культуры»</vt:lpstr>
      <vt:lpstr>Модуль «Основы буддийской культуры» </vt:lpstr>
      <vt:lpstr>Учебный модуль «Основы буддийской культуры»</vt:lpstr>
      <vt:lpstr>Модуль «Основы иудейской культуры» </vt:lpstr>
      <vt:lpstr>Учебный модуль «Основы иудейской культуры»</vt:lpstr>
      <vt:lpstr> Модуль «Основы мировых религиозных культур» </vt:lpstr>
      <vt:lpstr> Учебный модуль «Основы мировых религиозных культур» • </vt:lpstr>
      <vt:lpstr>Модуль «Основы светской этики» </vt:lpstr>
      <vt:lpstr> Учебный модуль «Основы светской этики»</vt:lpstr>
      <vt:lpstr>Правовые принципы, являющиеся фундаментальными для духовно-нравственного образования:</vt:lpstr>
      <vt:lpstr>Из речи президента РФ</vt:lpstr>
      <vt:lpstr>Современный национальный воспитательный идеал</vt:lpstr>
      <vt:lpstr>Формы взаимодействия семьи и школы в рамках изучения курса ОРКСЭ</vt:lpstr>
      <vt:lpstr>Примеры «семейных» домашних заданий по курсу</vt:lpstr>
      <vt:lpstr>Практические советы родителям</vt:lpstr>
      <vt:lpstr>Слайд 32</vt:lpstr>
      <vt:lpstr>Слайд 33</vt:lpstr>
      <vt:lpstr>Оценивание по курсу</vt:lpstr>
      <vt:lpstr>Уважаемые родители, выбор за вами! (образец)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Денисова</cp:lastModifiedBy>
  <cp:revision>92</cp:revision>
  <dcterms:modified xsi:type="dcterms:W3CDTF">2021-03-02T02:47:59Z</dcterms:modified>
</cp:coreProperties>
</file>