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281" r:id="rId3"/>
    <p:sldId id="282" r:id="rId4"/>
    <p:sldId id="284" r:id="rId5"/>
    <p:sldId id="287" r:id="rId6"/>
    <p:sldId id="286" r:id="rId7"/>
    <p:sldId id="319" r:id="rId8"/>
    <p:sldId id="288" r:id="rId9"/>
    <p:sldId id="307" r:id="rId10"/>
    <p:sldId id="309" r:id="rId11"/>
    <p:sldId id="305" r:id="rId12"/>
    <p:sldId id="311" r:id="rId13"/>
    <p:sldId id="312" r:id="rId14"/>
    <p:sldId id="313" r:id="rId15"/>
    <p:sldId id="314" r:id="rId16"/>
    <p:sldId id="315" r:id="rId17"/>
    <p:sldId id="316" r:id="rId18"/>
    <p:sldId id="300" r:id="rId19"/>
    <p:sldId id="302" r:id="rId20"/>
    <p:sldId id="320" r:id="rId21"/>
    <p:sldId id="321" r:id="rId22"/>
    <p:sldId id="322" r:id="rId23"/>
    <p:sldId id="323" r:id="rId24"/>
    <p:sldId id="318" r:id="rId25"/>
    <p:sldId id="326" r:id="rId26"/>
    <p:sldId id="324" r:id="rId27"/>
    <p:sldId id="32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12" autoAdjust="0"/>
  </p:normalViewPr>
  <p:slideViewPr>
    <p:cSldViewPr>
      <p:cViewPr varScale="1">
        <p:scale>
          <a:sx n="88" d="100"/>
          <a:sy n="88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сентябрь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11 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октябрь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11 А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</c:ser>
        <c:axId val="80034048"/>
        <c:axId val="80039936"/>
      </c:barChart>
      <c:catAx>
        <c:axId val="80034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80039936"/>
        <c:crosses val="autoZero"/>
        <c:auto val="1"/>
        <c:lblAlgn val="ctr"/>
        <c:lblOffset val="100"/>
      </c:catAx>
      <c:valAx>
        <c:axId val="80039936"/>
        <c:scaling>
          <c:orientation val="minMax"/>
          <c:max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80034048"/>
        <c:crosses val="autoZero"/>
        <c:crossBetween val="between"/>
        <c:majorUnit val="10"/>
      </c:valAx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0.30181123934850634"/>
          <c:y val="0.91774158624452584"/>
          <c:w val="0.4139092489981962"/>
          <c:h val="7.1742999329620902E-2"/>
        </c:manualLayout>
      </c:layout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459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0EF4A-33EE-4DA3-A4F8-4EF4A323075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6F295-6B47-4470-9282-2E28C57B5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56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26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30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9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obr.omskportal.ru/" TargetMode="External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ge55.ru/" TargetMode="External"/><Relationship Id="rId4" Type="http://schemas.openxmlformats.org/officeDocument/2006/relationships/hyperlink" Target="http://obr55.ru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357422" y="1920629"/>
            <a:ext cx="4500594" cy="41006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28803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Омск, 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786" y="1220559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(изложение) по литературе как допуск к ГИА-11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Требование № 2. «Самостоятельность написания итогового сочинения»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7056" y="1844824"/>
            <a:ext cx="81734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Итоговое сочинение выполняется самостоятельно.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Допускается прямое или косвенное цитирование с обязательной ссылкой на источник (ссылка дается в свободной форме). Объем цитирования не должен превышать объем собственного текста участника.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Если сочинение признано несамостоятельным, то выставляется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невыполнение требования № 2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работу в целом (такое сочинение не проверяется по критериям оценивания).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820472" cy="7829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№ 1 и № 2 являются основными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63284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получения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«зачета»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итоговое сочинение необходимо получить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«зачет»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критериям № 1 и № 2 (выставление «незачета» по одному из этих критериев автоматически ведет 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«незачету»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работу в целом), а также дополнительно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«зачет»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одному из других критериев.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Критерий № 1 «Соответствие теме»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05342"/>
            <a:ext cx="74888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 критерий нацеливает на проверку содержания сочинения.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-Участник должен рассуждать на предложенную тему, выбрав путь ее раскрытия (например, отвечает на вопрос, поставленный в теме, или размышляет над предложенной проблемой и т.п.).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-«Незачет»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ставится только в случае, если сочинение не соответствует теме или в нем не прослеживается конкретной цели высказывания, то есть коммуникативного замысла. Во всех остальных случаях выставляется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«зачет».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Критерий № 2 «Аргументация. Привлечение литературного материала»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критерий нацеливает на проверку умений: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строить рассуждение,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доказывать свою позицию, подкрепляя аргументы примерами из литературного материала.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привлекать художественные произведения, дневники, мемуары, публицистику, произведения устного народного творчества (за исключением малых жанров), другие источники отечественной или мировой литературы (достаточно опоры на один текст).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ставится при условии, если сочинение написано без опоры на литературный материал, или в нем существенно искажено содержание выбранного текста, или литературный материал лишь упоминается в работе (аргументы примерами не подкрепляются). Во всех остальных случаях выставляется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«зачет».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Критерий № 3 «Композиция и логика рассуждения»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43841"/>
            <a:ext cx="79208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Данный критерий нацеливает на проверку умения логично выстраивать рассуждение на предложенную тему.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Участник должен выдерживать соотношение между тезисом и доказательствами.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ставится при условии, если грубые логические нарушения мешают пониманию смысла сказанного или отсутствует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тезисно-доказательная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часть. Во всех остальных случаях выставляется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«зачет».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Критерий № 4 «Качество письменной речи»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43840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Данный критерий нацеливает на проверку речевого оформления текста сочинения.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 должен точно выражать мысли, используя разнообразную лексику и различные грамматические конструкции,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необходимости уместно употреблять термины.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ставится при условии, если низкое качество речи (в том числе речевые ошибки) существенно затрудняет понимание смысла сочинения. Во всех остальных случаях выставляется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«зачет».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Критерий № 5 «Грамотность»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1683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Данный критерий позволяет оценить грамотность выпускника.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ставится при условии, если на 100 слов приходится в сумме более пяти ошибок: грамматических, орфографических, пунктуационных.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оценку сочинения по Критерию № 5 распространяются положения о негрубых и однотипных ошибках.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1196752"/>
            <a:ext cx="8229600" cy="65293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708920"/>
            <a:ext cx="7344816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</a:rPr>
              <a:t>л</a:t>
            </a:r>
            <a:r>
              <a:rPr lang="ru-RU" sz="3600" dirty="0" smtClean="0">
                <a:latin typeface="Times New Roman" panose="02020603050405020304" pitchFamily="18" charset="0"/>
              </a:rPr>
              <a:t>исты бумаги для черновиков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</a:rPr>
              <a:t>не проверяются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</a:rPr>
              <a:t>и записи в них не учитываются при проверке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5480" y="337518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12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896"/>
            <a:ext cx="8417516" cy="19882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написанию итогового сочинения (изложения) в дополнительные сроки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учебном году обучающиеся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классов, экстерны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348880"/>
            <a:ext cx="8304332" cy="4266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итоговому сочинению (изложению)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(«незачет»);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итогового сочинения (изложения)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требований пункта 28 Порядка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явившиеся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по уважительным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 (болезнь 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обстоятельства,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подтвержденным документально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написание итогового сочинения (изложения)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уважительным причинам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(болезнь или иные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6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повторную проверку итогового сочинения (изложения)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60848"/>
            <a:ext cx="807524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Предоставляется обучающимся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повторного неудовлетворительного результата («незачет»).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повторной проверки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подаются обучающимися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их родителями (законными представителями) на основании документов, удостоверяющих личность,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рабочих дней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днем объявления результатов итогового сочинения (изложения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казенное учреждение Омской области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информационно-аналитический центр системы образования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Омск, ул. Куйбышева, д. 69.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674" y="188640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09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36" y="476672"/>
            <a:ext cx="8265604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организацию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итогового сочинения (изложения)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1065178" cy="971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484785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b="1" spc="-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Министерства просвещения Российской Федерации</a:t>
            </a:r>
            <a:r>
              <a:rPr lang="ru-RU" b="1" spc="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Федеральной</a:t>
            </a:r>
            <a:r>
              <a:rPr lang="ru-RU" b="1" spc="-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3" dirty="0" smtClean="0">
                <a:latin typeface="Times New Roman" pitchFamily="18" charset="0"/>
                <a:cs typeface="Times New Roman" pitchFamily="18" charset="0"/>
              </a:rPr>
              <a:t>службы</a:t>
            </a:r>
            <a:r>
              <a:rPr lang="ru-RU" b="1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надзору в сфере образования</a:t>
            </a:r>
            <a:r>
              <a:rPr lang="ru-RU" b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spc="-15" dirty="0" smtClean="0">
                <a:latin typeface="Times New Roman" pitchFamily="18" charset="0"/>
                <a:cs typeface="Times New Roman" pitchFamily="18" charset="0"/>
              </a:rPr>
              <a:t>науки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8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b="1" spc="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апреля 2023 </a:t>
            </a:r>
            <a:r>
              <a:rPr lang="ru-RU" b="1" spc="-166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b="1" spc="5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spc="1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233/552 </a:t>
            </a:r>
            <a:r>
              <a:rPr lang="ru-RU" spc="-12" dirty="0" smtClean="0">
                <a:latin typeface="Times New Roman" pitchFamily="18" charset="0"/>
                <a:cs typeface="Times New Roman" pitchFamily="18" charset="0"/>
              </a:rPr>
              <a:t>«Об</a:t>
            </a:r>
            <a:r>
              <a:rPr lang="ru-RU" spc="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утверждении</a:t>
            </a:r>
            <a:r>
              <a:rPr lang="ru-RU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Порядка проведения</a:t>
            </a:r>
            <a:r>
              <a:rPr lang="ru-RU" spc="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государственной итоговой</a:t>
            </a:r>
            <a:r>
              <a:rPr lang="ru-RU" spc="1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аттестации</a:t>
            </a:r>
            <a:r>
              <a:rPr lang="ru-RU" spc="4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pc="1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образовательным</a:t>
            </a:r>
            <a:r>
              <a:rPr lang="ru-RU" spc="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программам среднего</a:t>
            </a:r>
            <a:r>
              <a:rPr lang="ru-RU" spc="2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ru-RU" spc="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образования»</a:t>
            </a:r>
          </a:p>
          <a:p>
            <a:pPr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Методические документы и материалы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проведению итогового сочинения (изложения) 2023/2024 учебном году (письмо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 21.09.2023 № 04-303):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Приказ Министерства образования Омской области № 76 от 20.10.2017 «Об утверждении Порядка проведения итогового сочинения (изложения).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Tx/>
              <a:buChar char="-"/>
            </a:pPr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7640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ПОДАЧА ЗАЯВЛЕНИЯ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февраля 2024 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Выпускник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своей школе должен написать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заявление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котором указывается: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учебных предметов,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ЕГЭ по математике (базовый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профильный)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итоговой аттестации (ЕГЭ или ГВЭ).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Устанавливается возможность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организации для участников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экзаменов подачи заявлений об участии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ГИА-11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дистанционной форме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51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2687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Согласие на обработку персональных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589240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Для обучающихся, отказавшихся дать согласие на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обработку персональных данных, ГИА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образовательным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программам среднего общего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образования может быть организована без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внесения их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персональных данных в ИС.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Результаты такого обучающегося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будут отсутствовать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ФИС и РИС, что повлечет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собой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ограничение его прав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части поступления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обучение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образовательным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программам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высшего образования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программам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программам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73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807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ВЫБОР ПРЕДМЕТОВ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8280920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Математика и русский язык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обязательные учебные предметы.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Экзамены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 другим учебным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предметам обучающиеся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сдают добровольно,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своему выбору.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Выбранные учебные предметы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необходимо указать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заявлении (для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несовершеннолетних подпись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Предусмотрена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для участников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экзаменов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зменить выбранный ранее уровень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математике с базового на профильный или наоборот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 уважительных причин минимум за две недели до экзамена.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02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519"/>
            <a:ext cx="8229600" cy="7561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Периоды </a:t>
            </a:r>
            <a:r>
              <a:rPr lang="ru-RU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ГИА:</a:t>
            </a:r>
            <a:br>
              <a:rPr lang="ru-RU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5446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досрочный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(апрель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(май - июнь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(сентябрь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Изменились сроки,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которые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выпускники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прошлых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могут участвовать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ЕГЭ: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2024 года,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сдавать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экзамены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смогут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резервные сроки основного периода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проведения экзаменов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00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Проект расписания единого государственного экзамена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23 мая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география, литература, химия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28 мая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31 мая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базового и профильного уровней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4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обществознание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информатика и информационно-коммуникационные технологии (ИКТ)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8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информатика и информационно-коммуникационные технологии (ИКТ)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история, физика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иностранные языки (английский, французский, немецкий, испанский,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         китайский) (за исключением раздела «Говорение»), биология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иностранные языки (английский, французский, немецкий, испанский,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         китайский) (раздел «Говорение»)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 июня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иностранные языки (английский, французский, немецкий, испанский,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      китайский) (раздел «Говорение»)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Информационные материалы по ГИА в 2023-2024  учебном году на официальных сайтах</a:t>
            </a:r>
            <a:r>
              <a:rPr lang="ru-RU" altLang="ru-RU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528763"/>
            <a:ext cx="8686800" cy="5140325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/>
              <a:t>- 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Федеральной службы по надзору в сфере образования 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 науки – </a:t>
            </a:r>
            <a:r>
              <a:rPr lang="ru-RU" sz="3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http://obrnadzor.gov.ru/;</a:t>
            </a:r>
          </a:p>
          <a:p>
            <a:pPr>
              <a:buFont typeface="Arial" charset="0"/>
              <a:buNone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 Федерального государственного бюджетного научного учреждения «Федеральный институт педагогических измерений» – </a:t>
            </a:r>
            <a:r>
              <a:rPr lang="ru-RU" sz="3000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https://fipi.ru/</a:t>
            </a:r>
            <a:r>
              <a:rPr lang="ru-RU" sz="3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charset="0"/>
              <a:buNone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 Министерства образования Омской области – </a:t>
            </a:r>
            <a:r>
              <a:rPr lang="ru-RU" sz="3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http://mobr.omskportal.ru</a:t>
            </a:r>
            <a:r>
              <a:rPr lang="ru-RU" sz="3000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3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charset="0"/>
              <a:buNone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 Казенного учреждения Омской области «Региональный информационно-аналитический центр системы образования» – </a:t>
            </a:r>
            <a:r>
              <a:rPr lang="ru-RU" sz="3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ru-RU" sz="3000" u="sng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obr55.ru/</a:t>
            </a:r>
            <a:r>
              <a:rPr lang="ru-RU" sz="30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ru-RU" sz="3000" u="sng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ege55.ru/</a:t>
            </a:r>
            <a:r>
              <a:rPr lang="ru-RU" sz="30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Arial" charset="0"/>
              <a:buNone/>
              <a:defRPr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500063" y="1214438"/>
            <a:ext cx="8393112" cy="531018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 муниципального этапа ВСОШ:</a:t>
            </a:r>
          </a:p>
          <a:p>
            <a:pPr>
              <a:buFont typeface="Wingdings 3" pitchFamily="18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Зорина Анастасия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(предмет: русский язык)</a:t>
            </a:r>
          </a:p>
          <a:p>
            <a:pPr>
              <a:buFont typeface="Wingdings 3" pitchFamily="18" charset="2"/>
              <a:buNone/>
            </a:pP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Русинова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София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(предмет: русский язык)</a:t>
            </a:r>
          </a:p>
          <a:p>
            <a:pPr>
              <a:buFont typeface="Wingdings 3" pitchFamily="18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Веселовский Родион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(предмет: математика)  </a:t>
            </a:r>
          </a:p>
          <a:p>
            <a:pPr>
              <a:buFont typeface="Wingdings 3" pitchFamily="18" charset="2"/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Ким Николай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(победитель регионального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кейс-чемпионата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школьников по экономике и предпринимательству ) </a:t>
            </a:r>
          </a:p>
          <a:p>
            <a:pPr>
              <a:buFont typeface="Wingdings 3" pitchFamily="18" charset="2"/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Наши достижения</a:t>
            </a:r>
            <a:br>
              <a:rPr lang="ru-RU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accent6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Организованное Горячее питание</a:t>
            </a:r>
            <a:endParaRPr lang="ru-RU" sz="3200" dirty="0">
              <a:solidFill>
                <a:schemeClr val="accent6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00138" y="1531938"/>
          <a:ext cx="6943725" cy="442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139" y="692697"/>
            <a:ext cx="850333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ИТОГОВОГО СОЧИНЕНИЯ (ИЗЛОЖЕНИЯ)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выполнения – </a:t>
            </a:r>
          </a:p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(235 минут)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 время увеличивается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1,5 часа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начинается </a:t>
            </a:r>
          </a:p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часов по местному времени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итогового сочинения (изложения)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допуск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ГИА –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бессрочно.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предоставления сочинения при приеме на обучение в образовательные организации высшего образования действительно </a:t>
            </a: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4-х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годом написания  сочинения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6498705"/>
              </p:ext>
            </p:extLst>
          </p:nvPr>
        </p:nvGraphicFramePr>
        <p:xfrm>
          <a:off x="1553615" y="1196752"/>
          <a:ext cx="6096000" cy="9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2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1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2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срок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сроки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06.12.20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07.02.2024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10.04.2024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48724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10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тем итогового сочинения (изложения) на открытых официальных ресурсах: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topic.rustest.ru ege55.ru </a:t>
            </a: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 до проведения итогового сочинения по местному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477" y="3501008"/>
            <a:ext cx="79208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Телефоны «горячих» линий: Министерство образования Омской области: 8 (3812) 35-70-00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2880)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Региональный информационно-аналитический центр системы образования Омской области: 8 (3812) 37-74-92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242222"/>
            <a:ext cx="77886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54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11381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сочинения (изложения)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1" y="1844824"/>
            <a:ext cx="8064896" cy="4752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средства связи, фото, аудио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 видеоаппаратуру </a:t>
            </a:r>
          </a:p>
          <a:p>
            <a:pPr algn="just"/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письменные заметки и иные средства хранения и передачи информации, собственные орфографические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толковые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 </a:t>
            </a:r>
          </a:p>
          <a:p>
            <a:pPr algn="just"/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пользоваться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 литературного материала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(художественные произведения, дневники, мемуары, публицистика, другие литературные источники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38774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1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627" y="731651"/>
            <a:ext cx="7338392" cy="992306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 оценивания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итогового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сочинения (изложения)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004" y="1988840"/>
            <a:ext cx="2713307" cy="243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004" y="4046867"/>
            <a:ext cx="3570667" cy="2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171401" y="2115541"/>
            <a:ext cx="2735013" cy="1587671"/>
          </a:xfrm>
          <a:prstGeom prst="wedgeRoundRectCallout">
            <a:avLst>
              <a:gd name="adj1" fmla="val -20444"/>
              <a:gd name="adj2" fmla="val 509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«зачет»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184872" y="4300269"/>
            <a:ext cx="2708070" cy="1587671"/>
          </a:xfrm>
          <a:prstGeom prst="wedgeRoundRectCallout">
            <a:avLst>
              <a:gd name="adj1" fmla="val -21045"/>
              <a:gd name="adj2" fmla="val 470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«незачет»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191400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8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ИЗМЕНИЛОСЬ?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Комплекты тем итогового сочинения в текущем учебном году сформируют из пополняемого закрытого банка тем. В эти комплекты войдут темы прошлых лет и новые, которые разработаны в 2022 и 2023 годах.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Выделено три раздела. 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Духовно-нравственные ориентиры в жизни человека. 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-Семья, общество, Отечество в жизни человека. 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-Природа и культура в жизни человека.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последний раздел к имеющимся подразделам «Природа и человек», «Наука и человек», «Искусство и человек» добавили подраздел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«Язык и языковая личность».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178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критерии оценки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77888" y="1666900"/>
            <a:ext cx="3744416" cy="158417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1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«Объем итогового сочинения»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39552" y="3861048"/>
            <a:ext cx="3888432" cy="18002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«Самостоятельность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итогового сочинения»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004048" y="1500719"/>
            <a:ext cx="3744416" cy="4176464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«Соответствие теме»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«Аргументация. Привлечение литературного материала»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«Композиция и логика рассуждения»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письменной речи»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«Грамотность»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59668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9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Требование №1.«Объем итогового сочинения»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2776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Рекомендуемое количество слов – от 350.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Максимальное количество слов в сочинении не устанавливается.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Если в сочинении менее 250 слов (в подсчет включаются все слова, в том числе и служебные), то выставляется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невыполнение требования №1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«незачет»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работу в целом (такое сочинение не проверяется по критериям оценивания).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1239</Words>
  <Application>Microsoft Office PowerPoint</Application>
  <PresentationFormat>Экран (4:3)</PresentationFormat>
  <Paragraphs>182</Paragraphs>
  <Slides>27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г. Омск, 2023</vt:lpstr>
      <vt:lpstr> Документы, регламентирующие организацию  и проведение итогового сочинения (изложения)</vt:lpstr>
      <vt:lpstr>Сроки</vt:lpstr>
      <vt:lpstr> Публикация тем итогового сочинения (изложения) на открытых официальных ресурсах:  topic.rustest.ru ege55.ru   за 15 минут до проведения итогового сочинения по местному времени  </vt:lpstr>
      <vt:lpstr>Во время проведения итогового сочинения (изложения) запрещено:</vt:lpstr>
      <vt:lpstr>Система оценивания итогового сочинения (изложения) </vt:lpstr>
      <vt:lpstr>ЧТО ИЗМЕНИЛОСЬ?  </vt:lpstr>
      <vt:lpstr>Требования и критерии оценки</vt:lpstr>
      <vt:lpstr> Требование №1.«Объем итогового сочинения»  </vt:lpstr>
      <vt:lpstr>  Требование № 2. «Самостоятельность написания итогового сочинения»  </vt:lpstr>
      <vt:lpstr>Критерии № 1 и № 2 являются основными  </vt:lpstr>
      <vt:lpstr>Критерий № 1 «Соответствие теме»  </vt:lpstr>
      <vt:lpstr> Критерий № 2 «Аргументация. Привлечение литературного материала»</vt:lpstr>
      <vt:lpstr> Критерий № 3 «Композиция и логика рассуждения» </vt:lpstr>
      <vt:lpstr>Критерий № 4 «Качество письменной речи»</vt:lpstr>
      <vt:lpstr> Критерий № 5 «Грамотность»</vt:lpstr>
      <vt:lpstr>Внимание!</vt:lpstr>
      <vt:lpstr>Повторно допускаются  к написанию итогового сочинения (изложения) в дополнительные сроки  в текущем учебном году обучающиеся ХI (ХI) классов, экстерны</vt:lpstr>
      <vt:lpstr>Право на повторную проверку итогового сочинения (изложения)</vt:lpstr>
      <vt:lpstr>ПОДАЧА ЗАЯВЛЕНИЯ</vt:lpstr>
      <vt:lpstr>Согласие на обработку персональных данных</vt:lpstr>
      <vt:lpstr>ВЫБОР ПРЕДМЕТОВ</vt:lpstr>
      <vt:lpstr> Периоды ГИА: </vt:lpstr>
      <vt:lpstr> Проект расписания единого государственного экзамена</vt:lpstr>
      <vt:lpstr>Информационные материалы по ГИА в 2023-2024  учебном году на официальных сайтах:</vt:lpstr>
      <vt:lpstr>Наши достижения  </vt:lpstr>
      <vt:lpstr>Организованное Горячее питание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Либерцова</dc:creator>
  <cp:lastModifiedBy>Стародубцева</cp:lastModifiedBy>
  <cp:revision>199</cp:revision>
  <dcterms:modified xsi:type="dcterms:W3CDTF">2023-11-28T10:39:10Z</dcterms:modified>
</cp:coreProperties>
</file>