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5"/>
  </p:notesMasterIdLst>
  <p:sldIdLst>
    <p:sldId id="303" r:id="rId2"/>
    <p:sldId id="295" r:id="rId3"/>
    <p:sldId id="298" r:id="rId4"/>
    <p:sldId id="316" r:id="rId5"/>
    <p:sldId id="338" r:id="rId6"/>
    <p:sldId id="339" r:id="rId7"/>
    <p:sldId id="299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307" r:id="rId16"/>
    <p:sldId id="324" r:id="rId17"/>
    <p:sldId id="325" r:id="rId18"/>
    <p:sldId id="326" r:id="rId19"/>
    <p:sldId id="332" r:id="rId20"/>
    <p:sldId id="331" r:id="rId21"/>
    <p:sldId id="327" r:id="rId22"/>
    <p:sldId id="333" r:id="rId23"/>
    <p:sldId id="337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CC"/>
    <a:srgbClr val="FF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464" autoAdjust="0"/>
  </p:normalViewPr>
  <p:slideViewPr>
    <p:cSldViewPr>
      <p:cViewPr varScale="1">
        <p:scale>
          <a:sx n="84" d="100"/>
          <a:sy n="84" d="100"/>
        </p:scale>
        <p:origin x="-15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plotArea>
      <c:layout>
        <c:manualLayout>
          <c:layoutTarget val="inner"/>
          <c:xMode val="edge"/>
          <c:yMode val="edge"/>
          <c:x val="7.5544174135723494E-2"/>
          <c:y val="0.11749999999999999"/>
          <c:w val="0.90784580132506865"/>
          <c:h val="0.68069696453069706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2019-2020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9 А</c:v>
                </c:pt>
                <c:pt idx="1">
                  <c:v>9 Б</c:v>
                </c:pt>
                <c:pt idx="2">
                  <c:v>9 В</c:v>
                </c:pt>
                <c:pt idx="3">
                  <c:v>9 кл.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33.300000000000004</c:v>
                </c:pt>
                <c:pt idx="1">
                  <c:v>44</c:v>
                </c:pt>
                <c:pt idx="2">
                  <c:v>42.3</c:v>
                </c:pt>
                <c:pt idx="3">
                  <c:v>40.300000000000004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четв.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dLbls>
            <c:dLbl>
              <c:idx val="0"/>
              <c:layout>
                <c:manualLayout>
                  <c:x val="6.0886317813635682E-3"/>
                  <c:y val="0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4.5664738360224871E-3"/>
                  <c:y val="9.2397661102355047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1613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9 А</c:v>
                </c:pt>
                <c:pt idx="1">
                  <c:v>9 Б</c:v>
                </c:pt>
                <c:pt idx="2">
                  <c:v>9 В</c:v>
                </c:pt>
                <c:pt idx="3">
                  <c:v>9 кл.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21.1</c:v>
                </c:pt>
                <c:pt idx="1">
                  <c:v>44</c:v>
                </c:pt>
                <c:pt idx="2">
                  <c:v>28</c:v>
                </c:pt>
                <c:pt idx="3">
                  <c:v>32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 четв.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9 А</c:v>
                </c:pt>
                <c:pt idx="1">
                  <c:v>9 Б</c:v>
                </c:pt>
                <c:pt idx="2">
                  <c:v>9 В</c:v>
                </c:pt>
                <c:pt idx="3">
                  <c:v>9 кл.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36.1</c:v>
                </c:pt>
                <c:pt idx="1">
                  <c:v>40</c:v>
                </c:pt>
                <c:pt idx="2">
                  <c:v>40</c:v>
                </c:pt>
                <c:pt idx="3">
                  <c:v>37.700000000000003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3 четв.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9 А</c:v>
                </c:pt>
                <c:pt idx="1">
                  <c:v>9 Б</c:v>
                </c:pt>
                <c:pt idx="2">
                  <c:v>9 В</c:v>
                </c:pt>
                <c:pt idx="3">
                  <c:v>9 кл.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26.3</c:v>
                </c:pt>
                <c:pt idx="1">
                  <c:v>40</c:v>
                </c:pt>
                <c:pt idx="2">
                  <c:v>40</c:v>
                </c:pt>
                <c:pt idx="3">
                  <c:v>35.4</c:v>
                </c:pt>
              </c:numCache>
            </c:numRef>
          </c:val>
        </c:ser>
        <c:axId val="53722496"/>
        <c:axId val="53945472"/>
      </c:barChart>
      <c:catAx>
        <c:axId val="5372249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13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53945472"/>
        <c:crosses val="autoZero"/>
        <c:auto val="1"/>
        <c:lblAlgn val="ctr"/>
        <c:lblOffset val="100"/>
      </c:catAx>
      <c:valAx>
        <c:axId val="53945472"/>
        <c:scaling>
          <c:orientation val="minMax"/>
          <c:max val="10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13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53722496"/>
        <c:crosses val="autoZero"/>
        <c:crossBetween val="between"/>
      </c:valAx>
      <c:spPr>
        <a:noFill/>
        <a:ln w="25402">
          <a:noFill/>
        </a:ln>
      </c:spPr>
    </c:plotArea>
    <c:legend>
      <c:legendPos val="b"/>
      <c:layout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14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E0EF4A-33EE-4DA3-A4F8-4EF4A3230750}" type="datetimeFigureOut">
              <a:rPr lang="ru-RU" smtClean="0"/>
              <a:pPr/>
              <a:t>26.04.2021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E6F295-6B47-4470-9282-2E28C57B5C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69563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12763-1006-4DD0-AA94-2B183262A4A7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/>
          </a:p>
        </p:txBody>
      </p:sp>
      <p:sp>
        <p:nvSpPr>
          <p:cNvPr id="81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87C55F1-32A0-4F3F-87E0-D7308C736EC3}" type="slidenum">
              <a:rPr lang="en-US" altLang="ru-RU"/>
              <a:pPr/>
              <a:t>10</a:t>
            </a:fld>
            <a:endParaRPr lang="en-US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FED7CC2-D58D-46B1-8ED4-159DEB746DEA}" type="slidenum">
              <a:rPr lang="en-US" altLang="ru-RU"/>
              <a:pPr/>
              <a:t>11</a:t>
            </a:fld>
            <a:endParaRPr lang="en-US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6F295-6B47-4470-9282-2E28C57B5C96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12763-1006-4DD0-AA94-2B183262A4A7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6F295-6B47-4470-9282-2E28C57B5C96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26.04.2021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26.04.2021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mobr.omskportal.ru/" TargetMode="External"/><Relationship Id="rId2" Type="http://schemas.openxmlformats.org/officeDocument/2006/relationships/hyperlink" Target="https://fipi.r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ge55.ru/" TargetMode="External"/><Relationship Id="rId4" Type="http://schemas.openxmlformats.org/officeDocument/2006/relationships/hyperlink" Target="http://obr55.ru/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2736304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accent5"/>
                </a:solidFill>
                <a:effectLst/>
                <a:latin typeface="Times New Roman" pitchFamily="18" charset="0"/>
                <a:cs typeface="Times New Roman" pitchFamily="18" charset="0"/>
              </a:rPr>
              <a:t>Родительское собрание</a:t>
            </a:r>
            <a:br>
              <a:rPr lang="ru-RU" sz="3200" dirty="0" smtClean="0">
                <a:solidFill>
                  <a:schemeClr val="accent5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accent5"/>
                </a:solidFill>
                <a:effectLst/>
                <a:latin typeface="Times New Roman" pitchFamily="18" charset="0"/>
                <a:cs typeface="Times New Roman" pitchFamily="18" charset="0"/>
              </a:rPr>
              <a:t>« ОГЭ как составная часть системы  оценки качества образования»</a:t>
            </a:r>
            <a:endParaRPr lang="ru-RU" sz="3200" dirty="0">
              <a:solidFill>
                <a:schemeClr val="accent5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645024"/>
            <a:ext cx="6872808" cy="1080120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26.04.2021</a:t>
            </a:r>
            <a:endParaRPr lang="ru-RU" dirty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8"/>
          <p:cNvSpPr>
            <a:spLocks noChangeArrowheads="1"/>
          </p:cNvSpPr>
          <p:nvPr/>
        </p:nvSpPr>
        <p:spPr bwMode="gray">
          <a:xfrm>
            <a:off x="1476375" y="1052513"/>
            <a:ext cx="7640638" cy="9366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buClr>
                <a:schemeClr val="tx2"/>
              </a:buClr>
              <a:buSzPct val="70000"/>
              <a:buFont typeface="Wingdings" pitchFamily="2" charset="2"/>
              <a:buNone/>
            </a:pPr>
            <a:endParaRPr lang="en-US" altLang="ru-RU" sz="2600" b="1">
              <a:solidFill>
                <a:srgbClr val="000099"/>
              </a:solidFill>
            </a:endParaRPr>
          </a:p>
        </p:txBody>
      </p:sp>
      <p:sp>
        <p:nvSpPr>
          <p:cNvPr id="83988" name="Rectangle 20"/>
          <p:cNvSpPr>
            <a:spLocks noChangeArrowheads="1"/>
          </p:cNvSpPr>
          <p:nvPr/>
        </p:nvSpPr>
        <p:spPr bwMode="gray">
          <a:xfrm>
            <a:off x="684213" y="1633538"/>
            <a:ext cx="8064500" cy="39560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 algn="ctr" eaLnBrk="1" hangingPunct="1">
              <a:defRPr/>
            </a:pPr>
            <a:endParaRPr lang="en-US" b="1" i="1" dirty="0">
              <a:solidFill>
                <a:srgbClr val="AD6DD5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126" name="Прямоугольник 3"/>
          <p:cNvSpPr>
            <a:spLocks noChangeArrowheads="1"/>
          </p:cNvSpPr>
          <p:nvPr/>
        </p:nvSpPr>
        <p:spPr bwMode="auto">
          <a:xfrm>
            <a:off x="395288" y="836613"/>
            <a:ext cx="800100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Документы, регламентирующие организацию </a:t>
            </a:r>
          </a:p>
          <a:p>
            <a:pPr algn="ctr" eaLnBrk="1" hangingPunct="1"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  проведение контрольных работ</a:t>
            </a:r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 eaLnBrk="1" hangingPunct="1">
              <a:buClr>
                <a:schemeClr val="tx2"/>
              </a:buClr>
              <a:buSzPct val="70000"/>
              <a:buFont typeface="Wingdings" pitchFamily="2" charset="2"/>
              <a:buNone/>
            </a:pPr>
            <a:endParaRPr lang="ru-RU" altLang="ru-RU" sz="1600" dirty="0"/>
          </a:p>
          <a:p>
            <a:pPr algn="just" eaLnBrk="1" hangingPunct="1">
              <a:buClr>
                <a:schemeClr val="tx2"/>
              </a:buClr>
              <a:buSzPct val="70000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П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исьмо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Рособрнадзора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от 25 марта 2021 года № 04-17 «</a:t>
            </a:r>
            <a:r>
              <a:rPr lang="ru-RU" sz="1800" dirty="0">
                <a:latin typeface="Times New Roman" pitchFamily="18" charset="0"/>
              </a:rPr>
              <a:t>Об организации</a:t>
            </a:r>
            <a:br>
              <a:rPr lang="ru-RU" sz="1800" dirty="0">
                <a:latin typeface="Times New Roman" pitchFamily="18" charset="0"/>
              </a:rPr>
            </a:br>
            <a:r>
              <a:rPr lang="ru-RU" sz="1800" dirty="0">
                <a:latin typeface="Times New Roman" pitchFamily="18" charset="0"/>
              </a:rPr>
              <a:t>и проведении в 2020/2021 учебном году контрольных работ для обучающихся 9-х классов, осваивающих образовательные программы основного общего образования (вместе с «Рекомендациями по переводу суммы первичных баллов за контрольную работу в пятибалльную систему оценивания (без учета решения, принятого ОИВ, учредителями, загранучреждениями о сокращении заданий для выполнения контрольной работы)»)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»;</a:t>
            </a:r>
          </a:p>
          <a:p>
            <a:pPr algn="just" eaLnBrk="1" hangingPunct="1">
              <a:buClr>
                <a:schemeClr val="tx2"/>
              </a:buClr>
              <a:buSzPct val="70000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аспоряжение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Министерства образования Омской области от 2 апреля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2021 года № 913 «Об организации проведения в образовательных организациях Омской области контрольных работ для обучающихся  9-х классов, осваивающих образовательные программы основного общего образования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 2020/2021 учебном году»;</a:t>
            </a:r>
          </a:p>
          <a:p>
            <a:pPr algn="just" eaLnBrk="1" hangingPunct="1">
              <a:buClr>
                <a:schemeClr val="tx2"/>
              </a:buClr>
              <a:buSzPct val="70000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егламент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проведения в 2020/2021 учебном году контрольных работ для обучающихся 9-х классов, осваивающих образовательные программы основного общего образования от 5 апреля 2021 года.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8"/>
          <p:cNvSpPr>
            <a:spLocks noChangeArrowheads="1"/>
          </p:cNvSpPr>
          <p:nvPr/>
        </p:nvSpPr>
        <p:spPr bwMode="gray">
          <a:xfrm>
            <a:off x="1476375" y="1052513"/>
            <a:ext cx="7640638" cy="9366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buClr>
                <a:schemeClr val="tx2"/>
              </a:buClr>
              <a:buSzPct val="70000"/>
              <a:buFont typeface="Wingdings" pitchFamily="2" charset="2"/>
              <a:buNone/>
            </a:pPr>
            <a:endParaRPr lang="en-US" altLang="ru-RU" sz="2600" b="1">
              <a:solidFill>
                <a:srgbClr val="000099"/>
              </a:solidFill>
            </a:endParaRPr>
          </a:p>
        </p:txBody>
      </p:sp>
      <p:sp>
        <p:nvSpPr>
          <p:cNvPr id="83988" name="Rectangle 20"/>
          <p:cNvSpPr>
            <a:spLocks noChangeArrowheads="1"/>
          </p:cNvSpPr>
          <p:nvPr/>
        </p:nvSpPr>
        <p:spPr bwMode="gray">
          <a:xfrm>
            <a:off x="684213" y="1633538"/>
            <a:ext cx="8064500" cy="39560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 algn="ctr" eaLnBrk="1" hangingPunct="1">
              <a:defRPr/>
            </a:pPr>
            <a:endParaRPr lang="en-US" b="1" i="1" dirty="0">
              <a:solidFill>
                <a:srgbClr val="AD6DD5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221" name="Прямоугольник 3"/>
          <p:cNvSpPr>
            <a:spLocks noChangeArrowheads="1"/>
          </p:cNvSpPr>
          <p:nvPr/>
        </p:nvSpPr>
        <p:spPr bwMode="auto">
          <a:xfrm>
            <a:off x="395288" y="1196975"/>
            <a:ext cx="8001000" cy="3647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buClr>
                <a:schemeClr val="tx2"/>
              </a:buClr>
              <a:buSzPct val="70000"/>
              <a:buFont typeface="Wingdings" pitchFamily="2" charset="2"/>
              <a:buNone/>
            </a:pPr>
            <a:endParaRPr lang="ru-RU" altLang="ru-RU" sz="30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Цель проведения контрольных работ</a:t>
            </a:r>
          </a:p>
          <a:p>
            <a:pPr algn="ctr" eaLnBrk="1" hangingPunct="1">
              <a:buClr>
                <a:schemeClr val="tx2"/>
              </a:buClr>
              <a:buSzPct val="70000"/>
              <a:buFont typeface="Wingdings" pitchFamily="2" charset="2"/>
              <a:buNone/>
            </a:pPr>
            <a:endParaRPr lang="ru-RU" altLang="ru-RU" sz="26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 altLang="ru-RU" sz="2100" dirty="0">
                <a:latin typeface="Times New Roman" pitchFamily="18" charset="0"/>
                <a:cs typeface="Times New Roman" pitchFamily="18" charset="0"/>
              </a:rPr>
              <a:t>Определение уровня и качества знаний обучающихся, полученных по завершении освоения образовательных программ основного общего образования</a:t>
            </a:r>
          </a:p>
          <a:p>
            <a:pPr algn="just" eaLnBrk="1" hangingPunct="1">
              <a:buClr>
                <a:schemeClr val="tx2"/>
              </a:buClr>
              <a:buSzPct val="70000"/>
              <a:buFont typeface="Wingdings" pitchFamily="2" charset="2"/>
              <a:buChar char="Ø"/>
            </a:pPr>
            <a:endParaRPr lang="ru-RU" altLang="ru-RU" sz="21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 altLang="ru-RU" sz="2100" b="1" dirty="0">
                <a:solidFill>
                  <a:srgbClr val="FF0000"/>
                </a:solidFill>
                <a:latin typeface="Times New Roman" pitchFamily="18" charset="0"/>
              </a:rPr>
              <a:t>Особое внимание!</a:t>
            </a:r>
          </a:p>
          <a:p>
            <a:pPr algn="ctr" eaLnBrk="1" hangingPunct="1"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 altLang="ru-RU" sz="2100" dirty="0">
                <a:latin typeface="Times New Roman" pitchFamily="18" charset="0"/>
              </a:rPr>
              <a:t>Результаты контрольных работ </a:t>
            </a:r>
          </a:p>
          <a:p>
            <a:pPr algn="ctr" eaLnBrk="1" hangingPunct="1"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 altLang="ru-RU" sz="2100" b="1" dirty="0">
                <a:latin typeface="Times New Roman" pitchFamily="18" charset="0"/>
              </a:rPr>
              <a:t>не являются условием допуска к ГИА-9</a:t>
            </a:r>
            <a:endParaRPr lang="ru-RU" altLang="ru-RU" sz="21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8"/>
          <p:cNvSpPr>
            <a:spLocks noChangeArrowheads="1"/>
          </p:cNvSpPr>
          <p:nvPr/>
        </p:nvSpPr>
        <p:spPr bwMode="gray">
          <a:xfrm>
            <a:off x="250825" y="930275"/>
            <a:ext cx="8569325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Сроки проведения </a:t>
            </a:r>
          </a:p>
          <a:p>
            <a:pPr algn="ctr" eaLnBrk="1" hangingPunct="1"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контрольных работ в 2021 году</a:t>
            </a:r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: </a:t>
            </a:r>
            <a:endParaRPr lang="en-US" alt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7" name="Rectangle 10"/>
          <p:cNvSpPr>
            <a:spLocks noChangeArrowheads="1"/>
          </p:cNvSpPr>
          <p:nvPr/>
        </p:nvSpPr>
        <p:spPr bwMode="auto">
          <a:xfrm>
            <a:off x="4786313" y="2692400"/>
            <a:ext cx="3690937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1" hangingPunct="1">
              <a:buClr>
                <a:schemeClr val="tx2"/>
              </a:buClr>
              <a:buSzPct val="70000"/>
              <a:buFont typeface="Wingdings" pitchFamily="2" charset="2"/>
              <a:buChar char="v"/>
            </a:pPr>
            <a:endParaRPr lang="ru-RU" altLang="ru-RU" sz="2100" b="1"/>
          </a:p>
          <a:p>
            <a:pPr marL="342900" indent="-342900" algn="just" eaLnBrk="1" hangingPunct="1">
              <a:buClr>
                <a:schemeClr val="tx2"/>
              </a:buClr>
              <a:buSzPct val="70000"/>
              <a:buFont typeface="Wingdings" pitchFamily="2" charset="2"/>
              <a:buChar char="v"/>
            </a:pPr>
            <a:endParaRPr lang="ru-RU" altLang="ru-RU" sz="2100" b="1"/>
          </a:p>
          <a:p>
            <a:pPr marL="342900" indent="-342900" algn="just" eaLnBrk="1" hangingPunct="1">
              <a:buClr>
                <a:schemeClr val="tx2"/>
              </a:buClr>
              <a:buSzPct val="70000"/>
              <a:buFont typeface="Wingdings" pitchFamily="2" charset="2"/>
              <a:buChar char="v"/>
            </a:pPr>
            <a:endParaRPr lang="en-US" altLang="ru-RU" sz="2100" b="1"/>
          </a:p>
        </p:txBody>
      </p:sp>
      <p:sp>
        <p:nvSpPr>
          <p:cNvPr id="13" name="Содержимое 2"/>
          <p:cNvSpPr>
            <a:spLocks noGrp="1"/>
          </p:cNvSpPr>
          <p:nvPr>
            <p:ph idx="4294967295"/>
          </p:nvPr>
        </p:nvSpPr>
        <p:spPr>
          <a:xfrm>
            <a:off x="611188" y="1700213"/>
            <a:ext cx="7705725" cy="4465637"/>
          </a:xfrm>
        </p:spPr>
        <p:txBody>
          <a:bodyPr/>
          <a:lstStyle/>
          <a:p>
            <a:pPr marL="0" indent="0" algn="just">
              <a:buFont typeface="Wingdings" pitchFamily="2" charset="2"/>
              <a:buNone/>
            </a:pPr>
            <a:endParaRPr lang="ru-RU" sz="2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18 мая (вторник) –</a:t>
            </a:r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 биология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, литература, </a:t>
            </a:r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информатика и информационно-коммуникационные технологии (ИКТ);</a:t>
            </a:r>
          </a:p>
          <a:p>
            <a:pPr marL="0" indent="0" algn="just">
              <a:buNone/>
            </a:pP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19 мая (среда) – </a:t>
            </a:r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физика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, история;</a:t>
            </a:r>
          </a:p>
          <a:p>
            <a:pPr marL="0" indent="0" algn="just">
              <a:buNone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20 мая 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(четверг</a:t>
            </a:r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) – обществознание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, химия;</a:t>
            </a:r>
          </a:p>
          <a:p>
            <a:pPr marL="0" indent="0" algn="just">
              <a:buNone/>
            </a:pP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21 мая (пятница) – </a:t>
            </a:r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география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, иностранные языки (английский, французский, немецкий и испанский).</a:t>
            </a:r>
          </a:p>
          <a:p>
            <a:pPr marL="0" indent="0" algn="just">
              <a:buFont typeface="Wingdings" pitchFamily="2" charset="2"/>
              <a:buChar char="Ø"/>
            </a:pPr>
            <a:endParaRPr lang="ru-RU" sz="21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Font typeface="Wingdings" pitchFamily="2" charset="2"/>
              <a:buNone/>
            </a:pPr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Прохождение контрольных работ по нескольким учебным предметам, а также резервные сроки проведения контрольных работ не предусмотрены. </a:t>
            </a:r>
          </a:p>
          <a:p>
            <a:pPr marL="0" indent="0" algn="ctr">
              <a:buFont typeface="Wingdings" pitchFamily="2" charset="2"/>
              <a:buNone/>
            </a:pPr>
            <a:endParaRPr lang="ru-RU" sz="21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8"/>
          <p:cNvSpPr>
            <a:spLocks noChangeArrowheads="1"/>
          </p:cNvSpPr>
          <p:nvPr/>
        </p:nvSpPr>
        <p:spPr bwMode="gray">
          <a:xfrm>
            <a:off x="250825" y="836613"/>
            <a:ext cx="8569325" cy="18145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Срок подачи заявлений </a:t>
            </a:r>
          </a:p>
          <a:p>
            <a:pPr algn="ctr" eaLnBrk="1" hangingPunct="1"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 участие в контрольных работах </a:t>
            </a:r>
          </a:p>
          <a:p>
            <a:pPr algn="ctr" eaLnBrk="1" hangingPunct="1"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 altLang="ru-RU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 23 апреля 2021 года </a:t>
            </a:r>
            <a:endParaRPr lang="en-US" altLang="ru-RU" sz="2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0" name="Rectangle 9"/>
          <p:cNvSpPr>
            <a:spLocks noChangeArrowheads="1"/>
          </p:cNvSpPr>
          <p:nvPr/>
        </p:nvSpPr>
        <p:spPr bwMode="gray">
          <a:xfrm>
            <a:off x="684213" y="2493963"/>
            <a:ext cx="7775575" cy="3022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buClr>
                <a:schemeClr val="tx2"/>
              </a:buClr>
              <a:buSzPct val="70000"/>
              <a:buFont typeface="Wingdings" pitchFamily="2" charset="2"/>
              <a:buNone/>
            </a:pPr>
            <a:endParaRPr lang="ru-RU" altLang="ru-RU" sz="1700" b="1"/>
          </a:p>
        </p:txBody>
      </p:sp>
      <p:sp>
        <p:nvSpPr>
          <p:cNvPr id="14341" name="Rectangle 10"/>
          <p:cNvSpPr>
            <a:spLocks noChangeArrowheads="1"/>
          </p:cNvSpPr>
          <p:nvPr/>
        </p:nvSpPr>
        <p:spPr bwMode="auto">
          <a:xfrm>
            <a:off x="4786313" y="2692400"/>
            <a:ext cx="3690937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1" hangingPunct="1">
              <a:buClr>
                <a:schemeClr val="tx2"/>
              </a:buClr>
              <a:buSzPct val="70000"/>
              <a:buFont typeface="Wingdings" pitchFamily="2" charset="2"/>
              <a:buChar char="v"/>
            </a:pPr>
            <a:endParaRPr lang="ru-RU" altLang="ru-RU" sz="2100" b="1"/>
          </a:p>
          <a:p>
            <a:pPr marL="342900" indent="-342900" algn="just" eaLnBrk="1" hangingPunct="1">
              <a:buClr>
                <a:schemeClr val="tx2"/>
              </a:buClr>
              <a:buSzPct val="70000"/>
              <a:buFont typeface="Wingdings" pitchFamily="2" charset="2"/>
              <a:buChar char="v"/>
            </a:pPr>
            <a:endParaRPr lang="ru-RU" altLang="ru-RU" sz="2100" b="1"/>
          </a:p>
          <a:p>
            <a:pPr marL="342900" indent="-342900" algn="just" eaLnBrk="1" hangingPunct="1">
              <a:buClr>
                <a:schemeClr val="tx2"/>
              </a:buClr>
              <a:buSzPct val="70000"/>
              <a:buFont typeface="Wingdings" pitchFamily="2" charset="2"/>
              <a:buChar char="v"/>
            </a:pPr>
            <a:endParaRPr lang="en-US" altLang="ru-RU" sz="2100" b="1"/>
          </a:p>
        </p:txBody>
      </p:sp>
      <p:sp>
        <p:nvSpPr>
          <p:cNvPr id="3" name="Прямоугольник 2"/>
          <p:cNvSpPr/>
          <p:nvPr/>
        </p:nvSpPr>
        <p:spPr>
          <a:xfrm>
            <a:off x="755650" y="2479675"/>
            <a:ext cx="7416800" cy="317817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49263" algn="just">
              <a:lnSpc>
                <a:spcPct val="115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Место проведения контрольных работ –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общеобразовательные организации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в которых проходят обучение участники контрольных работ.</a:t>
            </a:r>
          </a:p>
          <a:p>
            <a:pPr indent="449263" algn="just">
              <a:lnSpc>
                <a:spcPct val="115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Начало проведения контрольных работ во всех общеобразовательных организациях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10.00 по местному времени.</a:t>
            </a:r>
          </a:p>
          <a:p>
            <a:pPr indent="449263" algn="just">
              <a:lnSpc>
                <a:spcPct val="115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sz="8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8"/>
          <p:cNvSpPr>
            <a:spLocks noChangeArrowheads="1"/>
          </p:cNvSpPr>
          <p:nvPr/>
        </p:nvSpPr>
        <p:spPr bwMode="gray">
          <a:xfrm>
            <a:off x="395288" y="548681"/>
            <a:ext cx="8569325" cy="122413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Продолжительность проведения </a:t>
            </a:r>
          </a:p>
          <a:p>
            <a:pPr algn="ctr" eaLnBrk="1" hangingPunct="1"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контрольных работ</a:t>
            </a:r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:  </a:t>
            </a:r>
            <a:endParaRPr lang="en-US" alt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4" name="Объект 1"/>
          <p:cNvSpPr>
            <a:spLocks noGrp="1"/>
          </p:cNvSpPr>
          <p:nvPr>
            <p:ph idx="4294967295"/>
          </p:nvPr>
        </p:nvSpPr>
        <p:spPr>
          <a:xfrm>
            <a:off x="1258888" y="2435225"/>
            <a:ext cx="7427912" cy="3594100"/>
          </a:xfrm>
        </p:spPr>
        <p:txBody>
          <a:bodyPr/>
          <a:lstStyle/>
          <a:p>
            <a:pPr>
              <a:buNone/>
            </a:pPr>
            <a:r>
              <a:rPr lang="ru-RU" altLang="ru-RU" sz="2100" b="1" dirty="0">
                <a:latin typeface="Times New Roman" pitchFamily="18" charset="0"/>
                <a:cs typeface="Times New Roman" pitchFamily="18" charset="0"/>
              </a:rPr>
              <a:t>Биология </a:t>
            </a:r>
            <a:r>
              <a:rPr lang="ru-RU" altLang="ru-RU" sz="2100" dirty="0">
                <a:latin typeface="Times New Roman" pitchFamily="18" charset="0"/>
                <a:cs typeface="Times New Roman" pitchFamily="18" charset="0"/>
              </a:rPr>
              <a:t>– 3  часа (180 минут)</a:t>
            </a:r>
          </a:p>
          <a:p>
            <a:pPr>
              <a:buNone/>
            </a:pPr>
            <a:r>
              <a:rPr lang="ru-RU" altLang="ru-RU" sz="2100" b="1" dirty="0">
                <a:latin typeface="Times New Roman" pitchFamily="18" charset="0"/>
                <a:cs typeface="Times New Roman" pitchFamily="18" charset="0"/>
              </a:rPr>
              <a:t>География</a:t>
            </a:r>
            <a:r>
              <a:rPr lang="ru-RU" altLang="ru-RU" sz="2100" dirty="0">
                <a:latin typeface="Times New Roman" pitchFamily="18" charset="0"/>
                <a:cs typeface="Times New Roman" pitchFamily="18" charset="0"/>
              </a:rPr>
              <a:t> – 2  часа 30 минут (150 минут)</a:t>
            </a:r>
          </a:p>
          <a:p>
            <a:pPr>
              <a:buNone/>
            </a:pPr>
            <a:r>
              <a:rPr lang="ru-RU" altLang="ru-RU" sz="2100" dirty="0">
                <a:latin typeface="Times New Roman" pitchFamily="18" charset="0"/>
                <a:cs typeface="Times New Roman" pitchFamily="18" charset="0"/>
              </a:rPr>
              <a:t>История – 3  часа (180 минут)</a:t>
            </a:r>
          </a:p>
          <a:p>
            <a:pPr>
              <a:buNone/>
            </a:pPr>
            <a:r>
              <a:rPr lang="ru-RU" altLang="ru-RU" sz="2100" dirty="0">
                <a:latin typeface="Times New Roman" pitchFamily="18" charset="0"/>
                <a:cs typeface="Times New Roman" pitchFamily="18" charset="0"/>
              </a:rPr>
              <a:t>Литература – 3  часа 55 минут (235 минут)</a:t>
            </a:r>
          </a:p>
          <a:p>
            <a:pPr>
              <a:buNone/>
            </a:pPr>
            <a:r>
              <a:rPr lang="ru-RU" altLang="ru-RU" sz="2100" b="1" dirty="0">
                <a:latin typeface="Times New Roman" pitchFamily="18" charset="0"/>
                <a:cs typeface="Times New Roman" pitchFamily="18" charset="0"/>
              </a:rPr>
              <a:t>Обществознание</a:t>
            </a:r>
            <a:r>
              <a:rPr lang="ru-RU" altLang="ru-RU" sz="2100" dirty="0">
                <a:latin typeface="Times New Roman" pitchFamily="18" charset="0"/>
                <a:cs typeface="Times New Roman" pitchFamily="18" charset="0"/>
              </a:rPr>
              <a:t> – 3  часа (180 минут)</a:t>
            </a:r>
          </a:p>
          <a:p>
            <a:pPr>
              <a:buNone/>
            </a:pPr>
            <a:r>
              <a:rPr lang="ru-RU" altLang="ru-RU" sz="2100" dirty="0">
                <a:latin typeface="Times New Roman" pitchFamily="18" charset="0"/>
                <a:cs typeface="Times New Roman" pitchFamily="18" charset="0"/>
              </a:rPr>
              <a:t>Иностранный язык – 2  часа (120 минут)</a:t>
            </a:r>
          </a:p>
          <a:p>
            <a:pPr>
              <a:buNone/>
            </a:pPr>
            <a:r>
              <a:rPr lang="ru-RU" altLang="ru-RU" sz="2100" b="1" dirty="0">
                <a:latin typeface="Times New Roman" pitchFamily="18" charset="0"/>
                <a:cs typeface="Times New Roman" pitchFamily="18" charset="0"/>
              </a:rPr>
              <a:t>Физика</a:t>
            </a:r>
            <a:r>
              <a:rPr lang="ru-RU" altLang="ru-RU" sz="2100" dirty="0">
                <a:latin typeface="Times New Roman" pitchFamily="18" charset="0"/>
                <a:cs typeface="Times New Roman" pitchFamily="18" charset="0"/>
              </a:rPr>
              <a:t> – 3  часа (180 минут)</a:t>
            </a:r>
          </a:p>
          <a:p>
            <a:pPr>
              <a:buNone/>
            </a:pPr>
            <a:r>
              <a:rPr lang="ru-RU" altLang="ru-RU" sz="2100" dirty="0">
                <a:latin typeface="Times New Roman" pitchFamily="18" charset="0"/>
                <a:cs typeface="Times New Roman" pitchFamily="18" charset="0"/>
              </a:rPr>
              <a:t>Химия – 2 часа (120 минут</a:t>
            </a:r>
            <a:r>
              <a:rPr lang="ru-RU" altLang="ru-RU" sz="21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ru-RU" altLang="ru-RU" sz="2100" b="1" dirty="0" smtClean="0">
                <a:latin typeface="Times New Roman" pitchFamily="18" charset="0"/>
                <a:cs typeface="Times New Roman" pitchFamily="18" charset="0"/>
              </a:rPr>
              <a:t>Информатика и ИКТ- </a:t>
            </a:r>
            <a:r>
              <a:rPr lang="ru-RU" altLang="ru-RU" sz="2100" dirty="0" smtClean="0">
                <a:latin typeface="Times New Roman" pitchFamily="18" charset="0"/>
                <a:cs typeface="Times New Roman" pitchFamily="18" charset="0"/>
              </a:rPr>
              <a:t>2 часа 30 минут (150 минут)</a:t>
            </a:r>
            <a:endParaRPr lang="ru-RU" altLang="ru-RU" sz="2100" dirty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dirty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9325" y="40466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 время проведения </a:t>
            </a:r>
            <a:r>
              <a:rPr lang="ru-RU" sz="28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контрольных работ</a:t>
            </a:r>
            <a:r>
              <a:rPr lang="ru-RU" sz="28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8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u="sng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запрещено</a:t>
            </a:r>
            <a:r>
              <a:rPr lang="ru-RU" sz="2800" b="1" u="sng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800" b="1" u="sng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 useBgFill="1">
        <p:nvSpPr>
          <p:cNvPr id="3" name="Прямоугольник 2"/>
          <p:cNvSpPr/>
          <p:nvPr/>
        </p:nvSpPr>
        <p:spPr>
          <a:xfrm>
            <a:off x="793890" y="1700808"/>
            <a:ext cx="7868125" cy="44644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	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Иметь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себе средства связи, фото, аудио и 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видеоаппаратуру. </a:t>
            </a:r>
          </a:p>
          <a:p>
            <a:pPr algn="just"/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	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Справочные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материалы, письменные заметки и иные средства хранения и передачи 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информации.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413026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611560" y="1196975"/>
            <a:ext cx="7621215" cy="647700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Font typeface="Wingdings" pitchFamily="2" charset="2"/>
              <a:buNone/>
            </a:pPr>
            <a:r>
              <a:rPr lang="ru-RU" sz="1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Проверка и оценивание контрольных работ</a:t>
            </a:r>
            <a:endParaRPr lang="ru-RU" sz="1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Font typeface="Wingdings" pitchFamily="2" charset="2"/>
              <a:buNone/>
            </a:pPr>
            <a:r>
              <a:rPr lang="ru-RU" sz="96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9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Wingdings" pitchFamily="2" charset="2"/>
              <a:buNone/>
            </a:pPr>
            <a:endParaRPr lang="ru-RU" sz="2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Wingdings" pitchFamily="2" charset="2"/>
              <a:buChar char="Ø"/>
            </a:pPr>
            <a:endParaRPr lang="ru-RU" sz="2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Font typeface="Wingdings" pitchFamily="2" charset="2"/>
              <a:buNone/>
            </a:pPr>
            <a:endParaRPr lang="ru-RU" sz="2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Font typeface="Wingdings" pitchFamily="2" charset="2"/>
              <a:buNone/>
            </a:pPr>
            <a:r>
              <a:rPr 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9" name="Объект 1"/>
          <p:cNvSpPr txBox="1">
            <a:spLocks/>
          </p:cNvSpPr>
          <p:nvPr/>
        </p:nvSpPr>
        <p:spPr bwMode="gray">
          <a:xfrm>
            <a:off x="468313" y="2276872"/>
            <a:ext cx="8051800" cy="2757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ru-RU" altLang="ru-RU" sz="2100" dirty="0" smtClean="0">
                <a:latin typeface="Times New Roman" pitchFamily="18" charset="0"/>
                <a:cs typeface="Times New Roman" pitchFamily="18" charset="0"/>
              </a:rPr>
              <a:t>Осуществляется </a:t>
            </a:r>
            <a:r>
              <a:rPr lang="ru-RU" altLang="ru-RU" sz="2100" dirty="0">
                <a:latin typeface="Times New Roman" pitchFamily="18" charset="0"/>
                <a:cs typeface="Times New Roman" pitchFamily="18" charset="0"/>
              </a:rPr>
              <a:t>по стандартизированным критериям </a:t>
            </a:r>
            <a:br>
              <a:rPr lang="ru-RU" altLang="ru-RU" sz="2100" dirty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100" dirty="0">
                <a:latin typeface="Times New Roman" pitchFamily="18" charset="0"/>
                <a:cs typeface="Times New Roman" pitchFamily="18" charset="0"/>
              </a:rPr>
              <a:t>с предварительным коллегиальным обсуждением подходов к </a:t>
            </a:r>
            <a:r>
              <a:rPr lang="ru-RU" altLang="ru-RU" sz="2100" dirty="0" smtClean="0">
                <a:latin typeface="Times New Roman" pitchFamily="18" charset="0"/>
                <a:cs typeface="Times New Roman" pitchFamily="18" charset="0"/>
              </a:rPr>
              <a:t>оцениванию.</a:t>
            </a:r>
            <a:endParaRPr lang="ru-RU" altLang="ru-RU" sz="21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ru-RU" altLang="ru-RU" sz="2100" dirty="0" smtClean="0">
                <a:latin typeface="Times New Roman" pitchFamily="18" charset="0"/>
                <a:cs typeface="Times New Roman" pitchFamily="18" charset="0"/>
              </a:rPr>
              <a:t>Осуществляется </a:t>
            </a:r>
            <a:r>
              <a:rPr lang="ru-RU" altLang="ru-RU" sz="2100" dirty="0">
                <a:latin typeface="Times New Roman" pitchFamily="18" charset="0"/>
                <a:cs typeface="Times New Roman" pitchFamily="18" charset="0"/>
              </a:rPr>
              <a:t>одним членом предметной комиссии (учителем) в соответствии с критериями </a:t>
            </a:r>
            <a:r>
              <a:rPr lang="ru-RU" altLang="ru-RU" sz="2100" dirty="0" smtClean="0">
                <a:latin typeface="Times New Roman" pitchFamily="18" charset="0"/>
                <a:cs typeface="Times New Roman" pitchFamily="18" charset="0"/>
              </a:rPr>
              <a:t>оценивания.</a:t>
            </a:r>
            <a:endParaRPr lang="ru-RU" altLang="ru-RU" sz="21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ru-RU" altLang="ru-RU" sz="2100" dirty="0" smtClean="0">
                <a:latin typeface="Times New Roman" pitchFamily="18" charset="0"/>
                <a:cs typeface="Times New Roman" pitchFamily="18" charset="0"/>
              </a:rPr>
              <a:t>Должна </a:t>
            </a:r>
            <a:r>
              <a:rPr lang="ru-RU" altLang="ru-RU" sz="2100" dirty="0">
                <a:latin typeface="Times New Roman" pitchFamily="18" charset="0"/>
                <a:cs typeface="Times New Roman" pitchFamily="18" charset="0"/>
              </a:rPr>
              <a:t>завершиться не позднее 5 дней после даты </a:t>
            </a:r>
            <a:r>
              <a:rPr lang="ru-RU" altLang="ru-RU" sz="2100" dirty="0" smtClean="0">
                <a:latin typeface="Times New Roman" pitchFamily="18" charset="0"/>
                <a:cs typeface="Times New Roman" pitchFamily="18" charset="0"/>
              </a:rPr>
              <a:t>проведения.</a:t>
            </a:r>
            <a:endParaRPr lang="ru-RU" altLang="ru-RU" sz="2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10" name="Прямоугольник 2"/>
          <p:cNvSpPr>
            <a:spLocks noChangeArrowheads="1"/>
          </p:cNvSpPr>
          <p:nvPr/>
        </p:nvSpPr>
        <p:spPr bwMode="auto">
          <a:xfrm>
            <a:off x="395288" y="4437063"/>
            <a:ext cx="8169275" cy="112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263" algn="just" eaLnBrk="1" hangingPunct="1">
              <a:lnSpc>
                <a:spcPct val="107000"/>
              </a:lnSpc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 altLang="ru-RU" sz="21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Учитель, преподающий данный предмет и работающий в данном классе, не должен участвовать в проверке контрольных работ этих обучающихся. </a:t>
            </a:r>
            <a:endParaRPr lang="ru-RU" altLang="ru-RU" sz="1700" dirty="0">
              <a:solidFill>
                <a:srgbClr val="000099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539552" y="1052736"/>
            <a:ext cx="8053388" cy="647700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Font typeface="Wingdings" pitchFamily="2" charset="2"/>
              <a:buNone/>
            </a:pPr>
            <a:r>
              <a:rPr lang="ru-RU" sz="11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Обработка и предоставление результатов </a:t>
            </a:r>
            <a:r>
              <a:rPr lang="ru-RU" sz="1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контрольных работ</a:t>
            </a:r>
            <a:r>
              <a:rPr lang="ru-RU" sz="11200" dirty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11200" dirty="0">
              <a:solidFill>
                <a:srgbClr val="0070C0"/>
              </a:solidFill>
              <a:latin typeface="Times New Roman" pitchFamily="18" charset="0"/>
            </a:endParaRPr>
          </a:p>
          <a:p>
            <a:pPr marL="0" indent="0" algn="just">
              <a:buFont typeface="Wingdings" pitchFamily="2" charset="2"/>
              <a:buNone/>
            </a:pPr>
            <a:endParaRPr lang="ru-RU" sz="2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Wingdings" pitchFamily="2" charset="2"/>
              <a:buChar char="Ø"/>
            </a:pPr>
            <a:endParaRPr lang="ru-RU" sz="2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Font typeface="Wingdings" pitchFamily="2" charset="2"/>
              <a:buNone/>
            </a:pPr>
            <a:endParaRPr lang="ru-RU" sz="2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Font typeface="Wingdings" pitchFamily="2" charset="2"/>
              <a:buNone/>
            </a:pPr>
            <a:r>
              <a:rPr 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/>
            <a:endParaRPr lang="ru-RU" dirty="0"/>
          </a:p>
        </p:txBody>
      </p:sp>
      <p:sp>
        <p:nvSpPr>
          <p:cNvPr id="7" name="Объект 1"/>
          <p:cNvSpPr txBox="1">
            <a:spLocks/>
          </p:cNvSpPr>
          <p:nvPr/>
        </p:nvSpPr>
        <p:spPr bwMode="gray">
          <a:xfrm>
            <a:off x="395288" y="1844675"/>
            <a:ext cx="8053387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endParaRPr lang="ru-RU" sz="21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Результаты контрольных работ:</a:t>
            </a:r>
          </a:p>
          <a:p>
            <a:pPr algn="just" eaLnBrk="1" hangingPunct="1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Вносятся 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предметными комиссиями в электронную форму и централизованно передаются в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РИАЦ .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После 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внесения в РИС ГИА-9 передаются РИАЦ </a:t>
            </a:r>
            <a:br>
              <a:rPr lang="ru-RU" sz="2100" dirty="0">
                <a:latin typeface="Times New Roman" pitchFamily="18" charset="0"/>
                <a:cs typeface="Times New Roman" pitchFamily="18" charset="0"/>
              </a:rPr>
            </a:b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в МОУО, ОО не позднее 10-ти календарных дней со дня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проведения.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Доводятся 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до сведения  обучающихся и их родителей (законных представителей) в течение одного рабочего дня со дня их передачи МОУО,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ОО.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20000"/>
              </a:spcBef>
              <a:buClr>
                <a:schemeClr val="tx2"/>
              </a:buClr>
              <a:buSzPct val="70000"/>
            </a:pP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4" name="Прямоугольник 3"/>
          <p:cNvSpPr>
            <a:spLocks noChangeArrowheads="1"/>
          </p:cNvSpPr>
          <p:nvPr/>
        </p:nvSpPr>
        <p:spPr bwMode="auto">
          <a:xfrm>
            <a:off x="179388" y="5661025"/>
            <a:ext cx="8485187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263" algn="ctr" eaLnBrk="1" hangingPunct="1">
              <a:lnSpc>
                <a:spcPct val="107000"/>
              </a:lnSpc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 altLang="ru-RU" sz="21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Апелляция</a:t>
            </a:r>
            <a:r>
              <a:rPr lang="ru-RU" altLang="ru-RU" sz="21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по результатам контрольных работ </a:t>
            </a:r>
            <a:r>
              <a:rPr lang="ru-RU" altLang="ru-RU" sz="21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не предусмотрена.</a:t>
            </a:r>
            <a:endParaRPr lang="ru-RU" altLang="ru-RU" sz="1700" b="1">
              <a:solidFill>
                <a:srgbClr val="000099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Содержимое 1"/>
          <p:cNvSpPr>
            <a:spLocks noGrp="1"/>
          </p:cNvSpPr>
          <p:nvPr>
            <p:ph idx="1"/>
          </p:nvPr>
        </p:nvSpPr>
        <p:spPr>
          <a:xfrm>
            <a:off x="500063" y="1214438"/>
            <a:ext cx="8248650" cy="5310187"/>
          </a:xfrm>
        </p:spPr>
        <p:txBody>
          <a:bodyPr>
            <a:normAutofit/>
          </a:bodyPr>
          <a:lstStyle/>
          <a:p>
            <a:pPr>
              <a:buFont typeface="Wingdings 3" pitchFamily="18" charset="2"/>
              <a:buNone/>
              <a:defRPr/>
            </a:pPr>
            <a:endParaRPr lang="ru-RU" sz="20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3" pitchFamily="18" charset="2"/>
              <a:buNone/>
              <a:defRPr/>
            </a:pPr>
            <a:endParaRPr lang="ru-RU" sz="2000" b="1" i="1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3" pitchFamily="18" charset="2"/>
              <a:buNone/>
              <a:defRPr/>
            </a:pP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ru-RU" sz="28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выбора учебных предметов для контрольных работ в 9-х классах</a:t>
            </a:r>
            <a:endParaRPr lang="ru-RU" sz="2800" dirty="0"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/>
          </p:cNvGraphicFramePr>
          <p:nvPr/>
        </p:nvGraphicFramePr>
        <p:xfrm>
          <a:off x="539552" y="1412777"/>
          <a:ext cx="8064896" cy="4358864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5184576"/>
                <a:gridCol w="2880320"/>
              </a:tblGrid>
              <a:tr h="785239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Учебный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предмет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обучающихся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89207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91884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Информатика и ИКТ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76268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Обществознания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02481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539750" y="1416050"/>
            <a:ext cx="8604250" cy="2949575"/>
          </a:xfrm>
        </p:spPr>
        <p:txBody>
          <a:bodyPr/>
          <a:lstStyle/>
          <a:p>
            <a:pPr marL="93663" indent="-93663" algn="ctr">
              <a:buFont typeface="Wingdings" pitchFamily="2" charset="2"/>
              <a:buNone/>
              <a:tabLst>
                <a:tab pos="898525" algn="l"/>
              </a:tabLst>
            </a:pPr>
            <a:r>
              <a:rPr lang="ru-RU" altLang="ru-RU" sz="2100" dirty="0">
                <a:solidFill>
                  <a:srgbClr val="0A436A"/>
                </a:solidFill>
              </a:rPr>
              <a:t>        </a:t>
            </a:r>
          </a:p>
          <a:p>
            <a:pPr marL="93663" indent="-93663" algn="ctr">
              <a:buFont typeface="Wingdings" pitchFamily="2" charset="2"/>
              <a:buNone/>
              <a:tabLst>
                <a:tab pos="898525" algn="l"/>
              </a:tabLst>
            </a:pPr>
            <a:r>
              <a:rPr lang="ru-RU" altLang="ru-RU" sz="2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Основной государственный экзамен </a:t>
            </a:r>
            <a:endParaRPr lang="ru-RU" alt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3663" indent="-93663" algn="ctr">
              <a:buFont typeface="Wingdings" pitchFamily="2" charset="2"/>
              <a:buNone/>
              <a:tabLst>
                <a:tab pos="898525" algn="l"/>
              </a:tabLst>
            </a:pP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для обучающихся 9-х классов в 2021 году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549275" y="1531938"/>
          <a:ext cx="8043863" cy="4422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58204" cy="870122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4400" dirty="0" smtClean="0"/>
              <a:t> </a:t>
            </a:r>
            <a:r>
              <a:rPr lang="ru-RU" sz="3100" dirty="0" smtClean="0">
                <a:solidFill>
                  <a:schemeClr val="accent5"/>
                </a:solidFill>
                <a:effectLst/>
                <a:latin typeface="Times New Roman" pitchFamily="18" charset="0"/>
                <a:cs typeface="Times New Roman" pitchFamily="18" charset="0"/>
              </a:rPr>
              <a:t>Успеваемость в 9-х классах</a:t>
            </a:r>
            <a:br>
              <a:rPr lang="ru-RU" sz="3100" dirty="0" smtClean="0">
                <a:solidFill>
                  <a:schemeClr val="accent5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solidFill>
                  <a:schemeClr val="accent5"/>
                </a:solidFill>
                <a:effectLst/>
                <a:latin typeface="Times New Roman" pitchFamily="18" charset="0"/>
                <a:cs typeface="Times New Roman" pitchFamily="18" charset="0"/>
              </a:rPr>
              <a:t> 2020-2021 учебный год</a:t>
            </a:r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0"/>
            <a:ext cx="8075240" cy="54868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Нормативно – правовая база</a:t>
            </a:r>
            <a:endParaRPr lang="ru-RU" sz="2400" dirty="0"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052736"/>
            <a:ext cx="8064896" cy="518457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1.Федеральный закон РФ №273-ФЗ от 29.12.2012 года «Об образовании в Российской Федерации».</a:t>
            </a:r>
          </a:p>
          <a:p>
            <a:pPr marL="87313" indent="0">
              <a:buFont typeface="Arial" charset="0"/>
              <a:buNone/>
            </a:pPr>
            <a:r>
              <a:rPr lang="ru-RU" altLang="ru-RU" sz="1800" dirty="0" smtClean="0">
                <a:latin typeface="Times New Roman" pitchFamily="18" charset="0"/>
                <a:cs typeface="Times New Roman" pitchFamily="18" charset="0"/>
              </a:rPr>
              <a:t>2. Приказ </a:t>
            </a:r>
            <a:r>
              <a:rPr lang="ru-RU" altLang="ru-RU" sz="1800" dirty="0" err="1" smtClean="0"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lang="ru-RU" altLang="ru-RU" sz="1800" dirty="0" smtClean="0">
                <a:latin typeface="Times New Roman" pitchFamily="18" charset="0"/>
                <a:cs typeface="Times New Roman" pitchFamily="18" charset="0"/>
              </a:rPr>
              <a:t> России № </a:t>
            </a: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>189</a:t>
            </a:r>
            <a:r>
              <a:rPr lang="ru-RU" alt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1800" dirty="0" err="1" smtClean="0">
                <a:latin typeface="Times New Roman" pitchFamily="18" charset="0"/>
                <a:cs typeface="Times New Roman" pitchFamily="18" charset="0"/>
              </a:rPr>
              <a:t>Рособрнадзора</a:t>
            </a:r>
            <a:r>
              <a:rPr lang="ru-RU" altLang="ru-RU" sz="1800" dirty="0" smtClean="0">
                <a:latin typeface="Times New Roman" pitchFamily="18" charset="0"/>
                <a:cs typeface="Times New Roman" pitchFamily="18" charset="0"/>
              </a:rPr>
              <a:t>     № </a:t>
            </a: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>1513</a:t>
            </a:r>
            <a:r>
              <a:rPr lang="ru-RU" altLang="ru-RU" sz="1800" dirty="0" smtClean="0">
                <a:latin typeface="Times New Roman" pitchFamily="18" charset="0"/>
                <a:cs typeface="Times New Roman" pitchFamily="18" charset="0"/>
              </a:rPr>
              <a:t>   от  07.11.2018  «Об утверждении Порядка проведения государственной  итоговой аттестации по образовательным программам основного общего образования»</a:t>
            </a:r>
          </a:p>
          <a:p>
            <a:pPr marL="87313" indent="0">
              <a:buFont typeface="Arial" charset="0"/>
              <a:buNone/>
            </a:pPr>
            <a:r>
              <a:rPr lang="ru-RU" altLang="ru-RU" sz="1800" dirty="0" smtClean="0">
                <a:latin typeface="Times New Roman" pitchFamily="18" charset="0"/>
                <a:cs typeface="Times New Roman" pitchFamily="18" charset="0"/>
              </a:rPr>
              <a:t>3. Приказ Министерства просвещения РФ, Федеральной службы по надзору в сфере образования  и науки от 12.04.2021 №162/471 « Об утверждении единого расписания и продолжительности проведения основного экзамена по каждому предмету, требований к использованию средств обучения и воспитания при его проведении в 2021 году»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4. Постановление Правительства Российской Федерации от 31.08.2013 № 755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«О федеральной информационной системе обеспечения проведения государственной итоговой аттестации обучающихся, освоивших основные образовательные программы основного общего и среднего общего образования.</a:t>
            </a:r>
          </a:p>
          <a:p>
            <a:pPr>
              <a:buNone/>
            </a:pPr>
            <a:endParaRPr lang="ru-RU" sz="1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612576" y="188640"/>
            <a:ext cx="8686800" cy="260648"/>
          </a:xfrm>
        </p:spPr>
        <p:txBody>
          <a:bodyPr>
            <a:noAutofit/>
          </a:bodyPr>
          <a:lstStyle/>
          <a:p>
            <a:pPr algn="ctr"/>
            <a:r>
              <a:rPr lang="ru-RU" alt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alt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асписания ГИА -9</a:t>
            </a:r>
            <a:endParaRPr lang="ru-RU" sz="2400" dirty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95536" y="548681"/>
          <a:ext cx="8136904" cy="6123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1532"/>
                <a:gridCol w="5755372"/>
              </a:tblGrid>
              <a:tr h="360039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дата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предмет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292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Основной период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292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мая (вторник)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русский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язык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292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28 мая (пятница)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i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600" b="1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292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 июня (вторник)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rgbClr val="00518E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Резерв:  </a:t>
                      </a:r>
                      <a:r>
                        <a:rPr lang="ru-RU" sz="16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lang="ru-RU" sz="16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869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 июня (четверг)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rgbClr val="00518E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Резерв:</a:t>
                      </a:r>
                      <a:r>
                        <a:rPr lang="ru-RU" sz="1600" b="1" i="1" baseline="0" dirty="0" smtClean="0">
                          <a:solidFill>
                            <a:srgbClr val="00518E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600" b="1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600" b="1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794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30 июня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(среда)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dirty="0" smtClean="0">
                          <a:solidFill>
                            <a:srgbClr val="00518E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Резерв:  </a:t>
                      </a:r>
                      <a:r>
                        <a:rPr lang="ru-RU" sz="16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</a:p>
                    <a:p>
                      <a:endParaRPr lang="ru-RU" sz="1600" b="1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794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 июля (пятница)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dirty="0" smtClean="0">
                          <a:solidFill>
                            <a:srgbClr val="00518E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Резерв:</a:t>
                      </a:r>
                      <a:r>
                        <a:rPr lang="ru-RU" sz="1600" b="1" i="1" baseline="0" dirty="0" smtClean="0">
                          <a:solidFill>
                            <a:srgbClr val="00518E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600" b="1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600" b="1" i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b="1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292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Дополнительный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период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654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сентября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(пятница)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русский</a:t>
                      </a:r>
                      <a:r>
                        <a:rPr lang="ru-RU" sz="1600" b="1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язык</a:t>
                      </a:r>
                      <a:endParaRPr lang="ru-RU" sz="1600" b="1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794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сентября (понедельник)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600" b="1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197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сентября (понедельник)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rgbClr val="00518E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Резерв: 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русский</a:t>
                      </a:r>
                      <a:r>
                        <a:rPr lang="ru-RU" sz="1600" b="1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язык</a:t>
                      </a:r>
                      <a:endParaRPr lang="ru-RU" sz="1600" b="1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794">
                <a:tc>
                  <a:txBody>
                    <a:bodyPr/>
                    <a:lstStyle/>
                    <a:p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15 сентября (пятница)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dirty="0" smtClean="0">
                          <a:solidFill>
                            <a:srgbClr val="00518E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Резерв:</a:t>
                      </a:r>
                      <a:r>
                        <a:rPr lang="ru-RU" sz="1600" b="1" i="1" baseline="0" dirty="0" smtClean="0">
                          <a:solidFill>
                            <a:srgbClr val="00518E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600" b="1" i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b="1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altLang="ru-RU" sz="28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Информационные материалы по ГИА-9  в 2021 году на официальных сайтах</a:t>
            </a:r>
            <a:r>
              <a:rPr lang="ru-RU" altLang="ru-RU" sz="2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529408"/>
            <a:ext cx="8686800" cy="51399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-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Федеральной службы по надзору в сфере образования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науки –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http://obrnadzor.gov.ru/;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 Федерального государственного бюджетного научного учреждения «Федеральный институт педагогических измерений» – </a:t>
            </a:r>
            <a:r>
              <a:rPr lang="ru-RU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https://fipi.ru/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 Министерства образования Омской области – </a:t>
            </a:r>
            <a:r>
              <a:rPr lang="ru-RU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http://mobr.omskportal.ru/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 Казенного учреждения Омской области «Региональный информационно-аналитический центр системы образования» – </a:t>
            </a:r>
            <a:r>
              <a:rPr lang="ru-RU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http://obr55.ru</a:t>
            </a:r>
            <a:r>
              <a:rPr lang="ru-RU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/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https://ege55.ru/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>
                <a:solidFill>
                  <a:srgbClr val="0070C0"/>
                </a:solidFill>
              </a:rPr>
              <a:t>Успешной подготовки</a:t>
            </a:r>
          </a:p>
          <a:p>
            <a:pPr algn="ctr">
              <a:buNone/>
            </a:pPr>
            <a:r>
              <a:rPr lang="ru-RU" sz="4000" dirty="0" smtClean="0">
                <a:solidFill>
                  <a:srgbClr val="0070C0"/>
                </a:solidFill>
              </a:rPr>
              <a:t> к ГИА – 2021 !</a:t>
            </a:r>
            <a:endParaRPr lang="ru-RU" sz="4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3" pitchFamily="18" charset="2"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Закончили  3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четверть 2020-2021 учебного года на </a:t>
            </a:r>
            <a:r>
              <a:rPr lang="ru-RU" sz="2000" b="1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отлично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 3" pitchFamily="18" charset="2"/>
              <a:buNone/>
            </a:pP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Дударева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Лада  9«А»</a:t>
            </a:r>
          </a:p>
          <a:p>
            <a:pPr>
              <a:buFont typeface="Wingdings 3" pitchFamily="18" charset="2"/>
              <a:buNone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Бессонова Екатерина   9«Б»</a:t>
            </a:r>
          </a:p>
          <a:p>
            <a:pPr>
              <a:buFont typeface="Wingdings 3" pitchFamily="18" charset="2"/>
              <a:buNone/>
            </a:pP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Голубева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Екатерина 9 «Б»</a:t>
            </a:r>
          </a:p>
          <a:p>
            <a:pPr>
              <a:buFont typeface="Wingdings 3" pitchFamily="18" charset="2"/>
              <a:buNone/>
            </a:pP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Прямосудова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Виктория  9«Б»    </a:t>
            </a:r>
          </a:p>
          <a:p>
            <a:pPr>
              <a:buFont typeface="Wingdings 3" pitchFamily="18" charset="2"/>
              <a:buNone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Ухова Екатерина 9«Б»</a:t>
            </a:r>
          </a:p>
          <a:p>
            <a:pPr>
              <a:buFont typeface="Wingdings 3" pitchFamily="18" charset="2"/>
              <a:buNone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Бакланова Татьяна  9«В»</a:t>
            </a:r>
          </a:p>
          <a:p>
            <a:pPr>
              <a:buFont typeface="Wingdings 3" pitchFamily="18" charset="2"/>
              <a:buNone/>
            </a:pP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Калмышева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Анжелика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9«В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3" pitchFamily="18" charset="2"/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С одной «3»: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4 обучающийся по предмету (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алгебра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и химия)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ru-RU" sz="2800" dirty="0" smtClean="0">
                <a:solidFill>
                  <a:schemeClr val="accent5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успеваемости за 3 четверть</a:t>
            </a:r>
            <a:br>
              <a:rPr lang="ru-RU" sz="2800" dirty="0" smtClean="0">
                <a:solidFill>
                  <a:schemeClr val="accent5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accent5"/>
                </a:solidFill>
                <a:effectLst/>
                <a:latin typeface="Times New Roman" pitchFamily="18" charset="0"/>
                <a:cs typeface="Times New Roman" pitchFamily="18" charset="0"/>
              </a:rPr>
              <a:t>в 9-х классах</a:t>
            </a:r>
            <a:endParaRPr lang="ru-RU" sz="2800" dirty="0">
              <a:solidFill>
                <a:schemeClr val="accent5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935771"/>
          <a:ext cx="8784977" cy="5661583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088232"/>
                <a:gridCol w="648072"/>
                <a:gridCol w="728915"/>
                <a:gridCol w="783253"/>
                <a:gridCol w="792088"/>
                <a:gridCol w="1656184"/>
                <a:gridCol w="2088233"/>
              </a:tblGrid>
              <a:tr h="1042123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Класс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«5»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«4»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«3»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«2»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Качество </a:t>
                      </a:r>
                    </a:p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Успеваемость %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54865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9А(19</a:t>
                      </a:r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писало- 16)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44%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54865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9Б(25,</a:t>
                      </a:r>
                    </a:p>
                    <a:p>
                      <a:pPr algn="l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писало-24)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52%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96%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54865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 В(25,</a:t>
                      </a:r>
                    </a:p>
                    <a:p>
                      <a:pPr algn="l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писало-23)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65%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54865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классы (69,    писало-63)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55%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64807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пробного ОГЭ- Русский язык</a:t>
            </a:r>
            <a:endParaRPr lang="ru-RU" sz="2800" dirty="0"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Содержимое 1"/>
          <p:cNvSpPr>
            <a:spLocks noGrp="1"/>
          </p:cNvSpPr>
          <p:nvPr>
            <p:ph idx="1"/>
          </p:nvPr>
        </p:nvSpPr>
        <p:spPr>
          <a:xfrm>
            <a:off x="323528" y="2204864"/>
            <a:ext cx="8248650" cy="5310187"/>
          </a:xfrm>
        </p:spPr>
        <p:txBody>
          <a:bodyPr>
            <a:normAutofit/>
          </a:bodyPr>
          <a:lstStyle/>
          <a:p>
            <a:pPr>
              <a:buFont typeface="Wingdings 3" pitchFamily="18" charset="2"/>
              <a:buNone/>
              <a:defRPr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Региональная научно-практическая конференция «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Естественно-научные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дисциплины: биология, химия и экология в медицине»</a:t>
            </a:r>
          </a:p>
          <a:p>
            <a:pPr>
              <a:buNone/>
              <a:defRPr/>
            </a:pP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Придюк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Арина  9«В»,  учитель :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Синицин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В.Н.</a:t>
            </a:r>
          </a:p>
          <a:p>
            <a:pPr>
              <a:buFont typeface="Wingdings 3" pitchFamily="18" charset="2"/>
              <a:buNone/>
              <a:defRPr/>
            </a:pPr>
            <a:endParaRPr lang="ru-RU" sz="2000" b="1" i="1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ru-RU" sz="2000" dirty="0" smtClean="0"/>
              <a:t> </a:t>
            </a:r>
          </a:p>
          <a:p>
            <a:pPr>
              <a:buFont typeface="Wingdings 3" pitchFamily="18" charset="2"/>
              <a:buNone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     </a:t>
            </a:r>
          </a:p>
          <a:p>
            <a:pPr>
              <a:buFont typeface="Wingdings 3" pitchFamily="18" charset="2"/>
              <a:buNone/>
              <a:defRPr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ru-RU" sz="28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Учебные и иные</a:t>
            </a:r>
            <a:br>
              <a:rPr lang="ru-RU" sz="28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достижения 9-х классов </a:t>
            </a:r>
            <a:endParaRPr lang="ru-RU" sz="2800" dirty="0"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Стародубцева\Desktop\ГИА-9\161372613710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61048"/>
            <a:ext cx="4464496" cy="2717800"/>
          </a:xfrm>
          <a:prstGeom prst="rect">
            <a:avLst/>
          </a:prstGeom>
          <a:noFill/>
        </p:spPr>
      </p:pic>
      <p:pic>
        <p:nvPicPr>
          <p:cNvPr id="2051" name="Picture 3" descr="C:\Users\Стародубцева\Desktop\ГИА-9\161372613708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1443" y="3875076"/>
            <a:ext cx="4392488" cy="27178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347864" y="260648"/>
            <a:ext cx="31388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Рыцарский турнир - 2021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692696"/>
            <a:ext cx="849694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нём приняли участие обучающиеся 9-11 классов.</a:t>
            </a: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3" pitchFamily="18" charset="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Бег с выбыванием: 3 место –Рудаков Александр 9 «А»</a:t>
            </a:r>
          </a:p>
          <a:p>
            <a:pPr>
              <a:buFont typeface="Wingdings 3" pitchFamily="18" charset="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Жим гири: 3 место- Елисеев Евгений 9 «В»</a:t>
            </a:r>
          </a:p>
          <a:p>
            <a:pPr>
              <a:buFont typeface="Wingdings 3" pitchFamily="18" charset="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Прыжки на скакалке: 3 место -Ильин Дмитрий 9 «Б»</a:t>
            </a:r>
          </a:p>
          <a:p>
            <a:pPr>
              <a:buFont typeface="Wingdings 3" pitchFamily="18" charset="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Подтягивание на перекладине: 1 место- Рудин Александр 9 «В», 3 место –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Кирилл 9 «Б»</a:t>
            </a:r>
          </a:p>
          <a:p>
            <a:pPr>
              <a:buFont typeface="Wingdings 3" pitchFamily="18" charset="2"/>
              <a:buNone/>
              <a:defRPr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Дартс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1 место-Гурьев Александр 9 «В», 3 место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Канчуковский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Сергей 9 «Б»</a:t>
            </a:r>
          </a:p>
          <a:p>
            <a:pPr>
              <a:buFont typeface="Wingdings 3" pitchFamily="18" charset="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Жим штанги: 2 место –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Мурзин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Александр 9 «В»</a:t>
            </a:r>
          </a:p>
          <a:p>
            <a:pPr>
              <a:buFont typeface="Wingdings 3" pitchFamily="18" charset="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Общекомандное место: 2 место- 9 «В»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Содержимое 1"/>
          <p:cNvSpPr>
            <a:spLocks noGrp="1"/>
          </p:cNvSpPr>
          <p:nvPr>
            <p:ph idx="1"/>
          </p:nvPr>
        </p:nvSpPr>
        <p:spPr>
          <a:xfrm>
            <a:off x="500063" y="1214438"/>
            <a:ext cx="8248650" cy="5310187"/>
          </a:xfrm>
        </p:spPr>
        <p:txBody>
          <a:bodyPr>
            <a:normAutofit/>
          </a:bodyPr>
          <a:lstStyle/>
          <a:p>
            <a:pPr algn="ctr">
              <a:buFont typeface="Wingdings 3" pitchFamily="18" charset="2"/>
              <a:buNone/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Конкурс инсценированной военной песни</a:t>
            </a:r>
          </a:p>
          <a:p>
            <a:pPr>
              <a:buFont typeface="Wingdings 3" pitchFamily="18" charset="2"/>
              <a:buNone/>
              <a:defRPr/>
            </a:pP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Стародубцева\Desktop\ГИА-9\16142414128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492896"/>
            <a:ext cx="4536504" cy="2717800"/>
          </a:xfrm>
          <a:prstGeom prst="rect">
            <a:avLst/>
          </a:prstGeom>
          <a:noFill/>
        </p:spPr>
      </p:pic>
      <p:pic>
        <p:nvPicPr>
          <p:cNvPr id="1027" name="Picture 3" descr="C:\Users\Стародубцева\Desktop\ГИА-9\161424008001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2492896"/>
            <a:ext cx="4355976" cy="27363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836712"/>
            <a:ext cx="8280920" cy="5544616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ru-RU" sz="25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Подготовка  к ОГЭ по математике:</a:t>
            </a:r>
          </a:p>
          <a:p>
            <a:pPr lvl="1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9 А -четверг (7 урок)-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часть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заданий, пятница (7 урок)-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часть заданий</a:t>
            </a:r>
          </a:p>
          <a:p>
            <a:pPr lvl="1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9 Б- четверг (7 урок)-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часть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заданий, пятница (7 урок)-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часть заданий</a:t>
            </a:r>
          </a:p>
          <a:p>
            <a:pPr lvl="1">
              <a:buNone/>
            </a:pPr>
            <a:r>
              <a:rPr lang="ru-RU" sz="25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Решение задач повышенной трудности по математике:</a:t>
            </a:r>
            <a:endParaRPr lang="ru-RU" sz="25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9 В- понедельник (6 урок) </a:t>
            </a:r>
          </a:p>
          <a:p>
            <a:pPr lvl="1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Подготовка к ОГЭ по русскому языку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ведется на уроках русского языка по расписанию.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8686800" cy="36004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accent5"/>
                </a:solidFill>
                <a:effectLst/>
                <a:latin typeface="Times New Roman" pitchFamily="18" charset="0"/>
                <a:cs typeface="Times New Roman" pitchFamily="18" charset="0"/>
              </a:rPr>
              <a:t>Подготовка  к ГИА-9 </a:t>
            </a:r>
            <a:endParaRPr lang="ru-RU" sz="2800" b="1" dirty="0">
              <a:solidFill>
                <a:schemeClr val="accent5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539750" y="1416050"/>
            <a:ext cx="8604250" cy="2949575"/>
          </a:xfrm>
        </p:spPr>
        <p:txBody>
          <a:bodyPr/>
          <a:lstStyle/>
          <a:p>
            <a:pPr marL="93663" indent="-93663" algn="ctr">
              <a:buFont typeface="Wingdings" pitchFamily="2" charset="2"/>
              <a:buNone/>
              <a:tabLst>
                <a:tab pos="898525" algn="l"/>
              </a:tabLst>
            </a:pPr>
            <a:r>
              <a:rPr lang="ru-RU" altLang="ru-RU" sz="2100" dirty="0">
                <a:solidFill>
                  <a:srgbClr val="0A436A"/>
                </a:solidFill>
              </a:rPr>
              <a:t>        </a:t>
            </a:r>
          </a:p>
          <a:p>
            <a:pPr marL="93663" indent="-93663" algn="ctr">
              <a:buFont typeface="Wingdings" pitchFamily="2" charset="2"/>
              <a:buNone/>
              <a:tabLst>
                <a:tab pos="898525" algn="l"/>
              </a:tabLst>
            </a:pPr>
            <a:r>
              <a:rPr lang="ru-RU" altLang="ru-RU" sz="2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alt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проведение </a:t>
            </a:r>
          </a:p>
          <a:p>
            <a:pPr marL="93663" indent="-93663" algn="ctr">
              <a:buFont typeface="Wingdings" pitchFamily="2" charset="2"/>
              <a:buNone/>
              <a:tabLst>
                <a:tab pos="898525" algn="l"/>
              </a:tabLst>
            </a:pPr>
            <a:r>
              <a:rPr lang="ru-RU" alt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контрольных </a:t>
            </a: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работ </a:t>
            </a:r>
          </a:p>
          <a:p>
            <a:pPr marL="93663" indent="-93663" algn="ctr">
              <a:buFont typeface="Wingdings" pitchFamily="2" charset="2"/>
              <a:buNone/>
              <a:tabLst>
                <a:tab pos="898525" algn="l"/>
              </a:tabLst>
            </a:pP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 программам основного общего образования  </a:t>
            </a:r>
          </a:p>
          <a:p>
            <a:pPr marL="93663" indent="-93663" algn="ctr">
              <a:buFont typeface="Wingdings" pitchFamily="2" charset="2"/>
              <a:buNone/>
              <a:tabLst>
                <a:tab pos="898525" algn="l"/>
              </a:tabLst>
            </a:pP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для обучающихся 9-х классов в 2021 году</a:t>
            </a:r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2783</TotalTime>
  <Words>975</Words>
  <Application>Microsoft Office PowerPoint</Application>
  <PresentationFormat>Экран (4:3)</PresentationFormat>
  <Paragraphs>210</Paragraphs>
  <Slides>23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Открытая</vt:lpstr>
      <vt:lpstr>Родительское собрание « ОГЭ как составная часть системы  оценки качества образования»</vt:lpstr>
      <vt:lpstr> Успеваемость в 9-х классах  2020-2021 учебный год </vt:lpstr>
      <vt:lpstr>Результаты успеваемости за 3 четверть в 9-х классах</vt:lpstr>
      <vt:lpstr>Результаты пробного ОГЭ- Русский язык</vt:lpstr>
      <vt:lpstr>Учебные и иные  достижения 9-х классов </vt:lpstr>
      <vt:lpstr>Слайд 6</vt:lpstr>
      <vt:lpstr>Слайд 7</vt:lpstr>
      <vt:lpstr>Подготовка  к ГИА-9 </vt:lpstr>
      <vt:lpstr>Слайд 9</vt:lpstr>
      <vt:lpstr>Слайд 10</vt:lpstr>
      <vt:lpstr>Слайд 11</vt:lpstr>
      <vt:lpstr>Слайд 12</vt:lpstr>
      <vt:lpstr>Слайд 13</vt:lpstr>
      <vt:lpstr>Слайд 14</vt:lpstr>
      <vt:lpstr>Во время проведения контрольных работ  запрещено:</vt:lpstr>
      <vt:lpstr>Слайд 16</vt:lpstr>
      <vt:lpstr>Слайд 17</vt:lpstr>
      <vt:lpstr>Результаты выбора учебных предметов для контрольных работ в 9-х классах</vt:lpstr>
      <vt:lpstr>Слайд 19</vt:lpstr>
      <vt:lpstr>Нормативно – правовая база</vt:lpstr>
      <vt:lpstr> Расписания ГИА -9</vt:lpstr>
      <vt:lpstr>Информационные материалы по ГИА-9  в 2021 году на официальных сайтах: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Валентина Либерцова</dc:creator>
  <cp:lastModifiedBy>Стародубцева</cp:lastModifiedBy>
  <cp:revision>257</cp:revision>
  <dcterms:modified xsi:type="dcterms:W3CDTF">2021-04-26T09:53:42Z</dcterms:modified>
</cp:coreProperties>
</file>