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03" r:id="rId2"/>
    <p:sldId id="295" r:id="rId3"/>
    <p:sldId id="298" r:id="rId4"/>
    <p:sldId id="316" r:id="rId5"/>
    <p:sldId id="338" r:id="rId6"/>
    <p:sldId id="339" r:id="rId7"/>
    <p:sldId id="299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07" r:id="rId16"/>
    <p:sldId id="324" r:id="rId17"/>
    <p:sldId id="325" r:id="rId18"/>
    <p:sldId id="326" r:id="rId19"/>
    <p:sldId id="332" r:id="rId20"/>
    <p:sldId id="331" r:id="rId21"/>
    <p:sldId id="327" r:id="rId22"/>
    <p:sldId id="333" r:id="rId23"/>
    <p:sldId id="33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4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7.5544174135723494E-2"/>
          <c:y val="0.11749999999999999"/>
          <c:w val="0.90784580132506865"/>
          <c:h val="0.680696964530697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33.300000000000004</c:v>
                </c:pt>
                <c:pt idx="1">
                  <c:v>44</c:v>
                </c:pt>
                <c:pt idx="2">
                  <c:v>42.3</c:v>
                </c:pt>
                <c:pt idx="3">
                  <c:v>40.300000000000004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6.0886317813635682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5664738360224871E-3"/>
                  <c:y val="9.239766110235504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13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21.1</c:v>
                </c:pt>
                <c:pt idx="1">
                  <c:v>44</c:v>
                </c:pt>
                <c:pt idx="2">
                  <c:v>28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четв.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36.1</c:v>
                </c:pt>
                <c:pt idx="1">
                  <c:v>40</c:v>
                </c:pt>
                <c:pt idx="2">
                  <c:v>40</c:v>
                </c:pt>
                <c:pt idx="3">
                  <c:v>37.700000000000003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 четв.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кл.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26.3</c:v>
                </c:pt>
                <c:pt idx="1">
                  <c:v>40</c:v>
                </c:pt>
                <c:pt idx="2">
                  <c:v>40</c:v>
                </c:pt>
                <c:pt idx="3">
                  <c:v>35.4</c:v>
                </c:pt>
              </c:numCache>
            </c:numRef>
          </c:val>
        </c:ser>
        <c:axId val="53722496"/>
        <c:axId val="53945472"/>
      </c:barChart>
      <c:catAx>
        <c:axId val="53722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13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945472"/>
        <c:crosses val="autoZero"/>
        <c:auto val="1"/>
        <c:lblAlgn val="ctr"/>
        <c:lblOffset val="100"/>
      </c:catAx>
      <c:valAx>
        <c:axId val="53945472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13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722496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14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0EF4A-33EE-4DA3-A4F8-4EF4A323075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6F295-6B47-4470-9282-2E28C57B5C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95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12763-1006-4DD0-AA94-2B183262A4A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7C55F1-32A0-4F3F-87E0-D7308C736EC3}" type="slidenum">
              <a:rPr lang="en-US" altLang="ru-RU"/>
              <a:pPr/>
              <a:t>10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ED7CC2-D58D-46B1-8ED4-159DEB746DEA}" type="slidenum">
              <a:rPr lang="en-US" altLang="ru-RU"/>
              <a:pPr/>
              <a:t>11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12763-1006-4DD0-AA94-2B183262A4A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6F295-6B47-4470-9282-2E28C57B5C9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obr.omskportal.ru/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ge55.ru/" TargetMode="External"/><Relationship Id="rId4" Type="http://schemas.openxmlformats.org/officeDocument/2006/relationships/hyperlink" Target="http://obr55.ru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« ОГЭ как составная часть системы  оценки качества образования»</a:t>
            </a:r>
            <a:endParaRPr lang="ru-RU" sz="32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872808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26.04.2021</a:t>
            </a:r>
            <a:endParaRPr lang="ru-RU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ChangeArrowheads="1"/>
          </p:cNvSpPr>
          <p:nvPr/>
        </p:nvSpPr>
        <p:spPr bwMode="gray">
          <a:xfrm>
            <a:off x="1476375" y="1052513"/>
            <a:ext cx="7640638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gray">
          <a:xfrm>
            <a:off x="684213" y="1633538"/>
            <a:ext cx="8064500" cy="3956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b="1" i="1" dirty="0">
              <a:solidFill>
                <a:srgbClr val="AD6D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Прямоугольник 3"/>
          <p:cNvSpPr>
            <a:spLocks noChangeArrowheads="1"/>
          </p:cNvSpPr>
          <p:nvPr/>
        </p:nvSpPr>
        <p:spPr bwMode="auto">
          <a:xfrm>
            <a:off x="395288" y="836613"/>
            <a:ext cx="8001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Документы, регламентирующие организацию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проведение контрольных работ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1600" dirty="0"/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исьмо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от 25 марта 2021 года № 04-17 «</a:t>
            </a:r>
            <a:r>
              <a:rPr lang="ru-RU" sz="1800" dirty="0">
                <a:latin typeface="Times New Roman" pitchFamily="18" charset="0"/>
              </a:rPr>
              <a:t>Об организации</a:t>
            </a:r>
            <a:br>
              <a:rPr lang="ru-RU" sz="1800" dirty="0">
                <a:latin typeface="Times New Roman" pitchFamily="18" charset="0"/>
              </a:rPr>
            </a:br>
            <a:r>
              <a:rPr lang="ru-RU" sz="1800" dirty="0">
                <a:latin typeface="Times New Roman" pitchFamily="18" charset="0"/>
              </a:rPr>
              <a:t>и проведении в 2020/2021 учебном году контрольных работ для обучающихся 9-х классов, осваивающих образовательные программы основного общего образования (вместе с «Рекомендациями по переводу суммы первичных баллов за контрольную работу в пятибалльную систему оценивания (без учета решения, принятого ОИВ, учредителями, загранучреждениями о сокращении заданий для выполнения контрольной работы)»)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аспоряжение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Министерства образования Омской области от 2 апреля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2021 года № 913 «Об организации проведения в образовательных организациях Омской области контрольных работ для обучающихся  9-х классов, осваивающих образовательные программы основного общего образования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2020/2021 учебном году»;</a:t>
            </a: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егламент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проведения в 2020/2021 учебном году контрольных работ для обучающихся 9-х классов, осваивающих образовательные программы основного общего образования от 5 апреля 2021 года.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>
            <a:spLocks noChangeArrowheads="1"/>
          </p:cNvSpPr>
          <p:nvPr/>
        </p:nvSpPr>
        <p:spPr bwMode="gray">
          <a:xfrm>
            <a:off x="1476375" y="1052513"/>
            <a:ext cx="7640638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ru-RU" sz="2600" b="1">
              <a:solidFill>
                <a:srgbClr val="000099"/>
              </a:solidFill>
            </a:endParaRP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gray">
          <a:xfrm>
            <a:off x="684213" y="1633538"/>
            <a:ext cx="8064500" cy="3956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b="1" i="1" dirty="0">
              <a:solidFill>
                <a:srgbClr val="AD6D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95288" y="1196975"/>
            <a:ext cx="8001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проведения контрольных работ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2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Определение уровня и качества знаний обучающихся, полученных по завершении освоения образовательных программ основного общего образования</a:t>
            </a:r>
          </a:p>
          <a:p>
            <a:pPr algn="just" eaLnBrk="1" hangingPunct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 dirty="0">
                <a:solidFill>
                  <a:srgbClr val="FF0000"/>
                </a:solidFill>
                <a:latin typeface="Times New Roman" pitchFamily="18" charset="0"/>
              </a:rPr>
              <a:t>Особое внимание!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dirty="0">
                <a:latin typeface="Times New Roman" pitchFamily="18" charset="0"/>
              </a:rPr>
              <a:t>Результаты контрольных работ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 dirty="0">
                <a:latin typeface="Times New Roman" pitchFamily="18" charset="0"/>
              </a:rPr>
              <a:t>не являются условием допуска к ГИА-9</a:t>
            </a:r>
            <a:endParaRPr lang="ru-RU" alt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>
            <a:spLocks noChangeArrowheads="1"/>
          </p:cNvSpPr>
          <p:nvPr/>
        </p:nvSpPr>
        <p:spPr bwMode="gray">
          <a:xfrm>
            <a:off x="250825" y="930275"/>
            <a:ext cx="85693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Сроки проведения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контрольных работ в 2021 году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4786313" y="2692400"/>
            <a:ext cx="3690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en-US" altLang="ru-RU" sz="2100" b="1"/>
          </a:p>
        </p:txBody>
      </p:sp>
      <p:sp>
        <p:nvSpPr>
          <p:cNvPr id="1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7705725" cy="4465637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18 мая (вторник) –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биология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литература,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информатика и информационно-коммуникационные технологии (ИКТ);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19 мая (среда) –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история;</a:t>
            </a:r>
          </a:p>
          <a:p>
            <a:pPr marL="0" indent="0"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20 мая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(четверг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) – обществознание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химия;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21 мая (пятница) –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иностранные языки (английский, французский, немецкий и испанский).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Прохождение контрольных работ по нескольким учебным предметам, а также резервные сроки проведения контрольных работ не предусмотрены. </a:t>
            </a:r>
          </a:p>
          <a:p>
            <a:pPr marL="0" indent="0" algn="ctr">
              <a:buFont typeface="Wingdings" pitchFamily="2" charset="2"/>
              <a:buNone/>
            </a:pPr>
            <a:endParaRPr lang="ru-RU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gray">
          <a:xfrm>
            <a:off x="250825" y="836613"/>
            <a:ext cx="8569325" cy="1814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Срок подачи заявлений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участие в контрольных работах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23 апреля 2021 года </a:t>
            </a:r>
            <a:endParaRPr lang="en-US" alt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gray">
          <a:xfrm>
            <a:off x="684213" y="2493963"/>
            <a:ext cx="7775575" cy="302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altLang="ru-RU" sz="1700" b="1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4786313" y="2692400"/>
            <a:ext cx="3690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ru-RU" altLang="ru-RU" sz="2100" b="1"/>
          </a:p>
          <a:p>
            <a:pPr marL="342900" indent="-342900" algn="just" eaLnBrk="1" hangingPunct="1">
              <a:buClr>
                <a:schemeClr val="tx2"/>
              </a:buClr>
              <a:buSzPct val="70000"/>
              <a:buFont typeface="Wingdings" pitchFamily="2" charset="2"/>
              <a:buChar char="v"/>
            </a:pPr>
            <a:endParaRPr lang="en-US" altLang="ru-RU" sz="2100" b="1"/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2479675"/>
            <a:ext cx="7416800" cy="31781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>
              <a:lnSpc>
                <a:spcPct val="115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Место проведения контрольных работ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общеобразовательные организации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которых проходят обучение участники контрольных работ.</a:t>
            </a:r>
          </a:p>
          <a:p>
            <a:pPr indent="449263" algn="just">
              <a:lnSpc>
                <a:spcPct val="115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Начало проведения контрольных работ во всех общеобразовательных организациях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10.00 по местному времени.</a:t>
            </a:r>
          </a:p>
          <a:p>
            <a:pPr indent="449263" algn="just">
              <a:lnSpc>
                <a:spcPct val="11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sz="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ChangeArrowheads="1"/>
          </p:cNvSpPr>
          <p:nvPr/>
        </p:nvSpPr>
        <p:spPr bwMode="gray">
          <a:xfrm>
            <a:off x="395288" y="548681"/>
            <a:ext cx="8569325" cy="12241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проведения </a:t>
            </a:r>
          </a:p>
          <a:p>
            <a:pPr algn="ctr" eaLnBrk="1" hangingPunct="1"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контрольных работ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:  </a:t>
            </a:r>
            <a:endParaRPr lang="en-US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Объект 1"/>
          <p:cNvSpPr>
            <a:spLocks noGrp="1"/>
          </p:cNvSpPr>
          <p:nvPr>
            <p:ph idx="4294967295"/>
          </p:nvPr>
        </p:nvSpPr>
        <p:spPr>
          <a:xfrm>
            <a:off x="1258888" y="2435225"/>
            <a:ext cx="7427912" cy="3594100"/>
          </a:xfrm>
        </p:spPr>
        <p:txBody>
          <a:bodyPr/>
          <a:lstStyle/>
          <a:p>
            <a:pPr>
              <a:buNone/>
            </a:pPr>
            <a:r>
              <a:rPr lang="ru-RU" altLang="ru-RU" sz="2100" b="1" dirty="0">
                <a:latin typeface="Times New Roman" pitchFamily="18" charset="0"/>
                <a:cs typeface="Times New Roman" pitchFamily="18" charset="0"/>
              </a:rPr>
              <a:t>Биология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– 3  часа (180 минут)</a:t>
            </a:r>
          </a:p>
          <a:p>
            <a:pPr>
              <a:buNone/>
            </a:pPr>
            <a:r>
              <a:rPr lang="ru-RU" altLang="ru-RU" sz="2100" b="1" dirty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 – 2  часа 30 минут (150 минут)</a:t>
            </a:r>
          </a:p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История – 3  часа (180 минут)</a:t>
            </a:r>
          </a:p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Литература – 3  часа 55 минут (235 минут)</a:t>
            </a:r>
          </a:p>
          <a:p>
            <a:pPr>
              <a:buNone/>
            </a:pPr>
            <a:r>
              <a:rPr lang="ru-RU" altLang="ru-RU" sz="2100" b="1" dirty="0">
                <a:latin typeface="Times New Roman" pitchFamily="18" charset="0"/>
                <a:cs typeface="Times New Roman" pitchFamily="18" charset="0"/>
              </a:rPr>
              <a:t>Обществознание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 – 3  часа (180 минут)</a:t>
            </a:r>
          </a:p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Иностранный язык – 2  часа (120 минут)</a:t>
            </a:r>
          </a:p>
          <a:p>
            <a:pPr>
              <a:buNone/>
            </a:pPr>
            <a:r>
              <a:rPr lang="ru-RU" altLang="ru-RU" sz="2100" b="1" dirty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 – 3  часа (180 минут)</a:t>
            </a:r>
          </a:p>
          <a:p>
            <a:pPr>
              <a:buNone/>
            </a:pP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Химия – 2 часа (120 минут</a:t>
            </a: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altLang="ru-RU" sz="2100" b="1" dirty="0" smtClean="0">
                <a:latin typeface="Times New Roman" pitchFamily="18" charset="0"/>
                <a:cs typeface="Times New Roman" pitchFamily="18" charset="0"/>
              </a:rPr>
              <a:t>Информатика и ИКТ- </a:t>
            </a: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2 часа 30 минут (150 минут)</a:t>
            </a: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325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работ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r>
              <a:rPr lang="ru-RU" sz="28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793890" y="1700808"/>
            <a:ext cx="7868125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средства связи, фото, аудио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видеоаппаратуру.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	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письменные заметки и иные средства хранения и передачи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130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11560" y="1196975"/>
            <a:ext cx="7621215" cy="6477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1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Проверка и оценивание контрольных работ</a:t>
            </a:r>
            <a:endParaRPr lang="ru-RU" sz="1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9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Объект 1"/>
          <p:cNvSpPr txBox="1">
            <a:spLocks/>
          </p:cNvSpPr>
          <p:nvPr/>
        </p:nvSpPr>
        <p:spPr bwMode="gray">
          <a:xfrm>
            <a:off x="468313" y="2276872"/>
            <a:ext cx="8051800" cy="275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по стандартизированным критериям </a:t>
            </a:r>
            <a:br>
              <a:rPr lang="ru-RU" alt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с предварительным коллегиальным обсуждением подходов к </a:t>
            </a: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оцениванию.</a:t>
            </a: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одним членом предметной комиссии (учителем) в соответствии с критериями </a:t>
            </a: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оценивания.</a:t>
            </a: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altLang="ru-RU" sz="2100" dirty="0">
                <a:latin typeface="Times New Roman" pitchFamily="18" charset="0"/>
                <a:cs typeface="Times New Roman" pitchFamily="18" charset="0"/>
              </a:rPr>
              <a:t>завершиться не позднее 5 дней после даты </a:t>
            </a:r>
            <a:r>
              <a:rPr lang="ru-RU" altLang="ru-RU" sz="2100" dirty="0" smtClean="0">
                <a:latin typeface="Times New Roman" pitchFamily="18" charset="0"/>
                <a:cs typeface="Times New Roman" pitchFamily="18" charset="0"/>
              </a:rPr>
              <a:t>проведения.</a:t>
            </a:r>
            <a:endParaRPr lang="ru-RU" alt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Прямоугольник 2"/>
          <p:cNvSpPr>
            <a:spLocks noChangeArrowheads="1"/>
          </p:cNvSpPr>
          <p:nvPr/>
        </p:nvSpPr>
        <p:spPr bwMode="auto">
          <a:xfrm>
            <a:off x="395288" y="4437063"/>
            <a:ext cx="81692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1" hangingPunct="1">
              <a:lnSpc>
                <a:spcPct val="107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Учитель, преподающий данный предмет и работающий в данном классе, не должен участвовать в проверке контрольных работ этих обучающихся. </a:t>
            </a:r>
            <a:endParaRPr lang="ru-RU" altLang="ru-RU" sz="1700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053388" cy="6477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1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Обработка и предоставление результатов </a:t>
            </a:r>
            <a:r>
              <a:rPr lang="ru-RU" sz="1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контрольных работ</a:t>
            </a:r>
            <a:r>
              <a:rPr lang="ru-RU" sz="112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1200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endParaRPr lang="ru-RU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gray">
          <a:xfrm>
            <a:off x="395288" y="1844675"/>
            <a:ext cx="80533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Результаты контрольных работ: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Вносятся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предметными комиссиями в электронную форму и централизованно передаются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РИАЦ 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внесения в РИС ГИА-9 передаются РИАЦ </a:t>
            </a:r>
            <a:br>
              <a:rPr lang="ru-RU" sz="2100" dirty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 МОУО, ОО не позднее 10-ти календарных дней со дня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проведения.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Доводятся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до сведения  обучающихся и их родителей (законных представителей) в течение одного рабочего дня со дня их передачи МОУО,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ОО.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Прямоугольник 3"/>
          <p:cNvSpPr>
            <a:spLocks noChangeArrowheads="1"/>
          </p:cNvSpPr>
          <p:nvPr/>
        </p:nvSpPr>
        <p:spPr bwMode="auto">
          <a:xfrm>
            <a:off x="179388" y="5661025"/>
            <a:ext cx="84851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 eaLnBrk="1" hangingPunct="1">
              <a:lnSpc>
                <a:spcPct val="107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1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  <a:r>
              <a:rPr lang="ru-RU" altLang="ru-RU" sz="21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 результатам контрольных работ </a:t>
            </a:r>
            <a:r>
              <a:rPr lang="ru-RU" altLang="ru-RU" sz="21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 предусмотрена.</a:t>
            </a:r>
            <a:endParaRPr lang="ru-RU" altLang="ru-RU" sz="1700" b="1">
              <a:solidFill>
                <a:srgbClr val="000099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500063" y="1214438"/>
            <a:ext cx="8248650" cy="5310187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выбора учебных предметов для контрольных работ в 9-х классах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552" y="1412777"/>
          <a:ext cx="8064896" cy="435886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184576"/>
                <a:gridCol w="2880320"/>
              </a:tblGrid>
              <a:tr h="7852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920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884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626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2481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9750" y="1416050"/>
            <a:ext cx="8604250" cy="2949575"/>
          </a:xfrm>
        </p:spPr>
        <p:txBody>
          <a:bodyPr/>
          <a:lstStyle/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100" dirty="0">
                <a:solidFill>
                  <a:srgbClr val="0A436A"/>
                </a:solidFill>
              </a:rPr>
              <a:t>       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Основной государственный экзамен 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обучающихся 9-х классов в 2021 году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49275" y="1531938"/>
          <a:ext cx="8043863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58204" cy="8701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/>
              <a:t> </a:t>
            </a:r>
            <a: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Успеваемость в 9-х классах</a:t>
            </a:r>
            <a:b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 2020-2021 учебный год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75240" cy="5486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 – правовая база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064896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1.Федеральный закон РФ №273-ФЗ от 29.12.2012 года «Об образовании в Российской Федерации».</a:t>
            </a:r>
          </a:p>
          <a:p>
            <a:pPr marL="87313" indent="0">
              <a:buFont typeface="Arial" charset="0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2. Приказ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России №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189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   №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1513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 от  07.11.2018  «Об утверждении Порядка проведения государственной  итоговой аттестации по образовательным программам основного общего образования»</a:t>
            </a:r>
          </a:p>
          <a:p>
            <a:pPr marL="87313" indent="0">
              <a:buFont typeface="Arial" charset="0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3. Приказ Министерства просвещения РФ, Федеральной службы по надзору в сфере образования  и науки от 12.04.2021 №162/471 « Об утверждении единого расписания и продолжительности проведения основного экзамена по каждому предмету, требований к использованию средств обучения и воспитания при его проведении в 2021 году»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Постановление Правительства Российской Федерации от 31.08.2013 № 755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образования.</a:t>
            </a: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188640"/>
            <a:ext cx="8686800" cy="260648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асписания ГИА -9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548681"/>
          <a:ext cx="8136904" cy="61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532"/>
                <a:gridCol w="5755372"/>
              </a:tblGrid>
              <a:tr h="3600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9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период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мая (вторник)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мая (пятница)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июня (вторник)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 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6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июня (четверг)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600" b="1" i="1" baseline="0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июня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(среда)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 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июля (пятница)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600" b="1" i="1" baseline="0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9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период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сентября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(пятница)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сентября (понедельник)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7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сентября (понедельник)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94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 сентября (пятница)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600" b="1" i="1" baseline="0" dirty="0" smtClean="0">
                          <a:solidFill>
                            <a:srgbClr val="00518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Информационные материалы по ГИА-9  в 2021 году на официальных сайтах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29408"/>
            <a:ext cx="8686800" cy="5139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-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образования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науки –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http://obrnadzor.gov.ru/;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Федерального государственного бюджетного научного учреждения «Федеральный институт педагогических измерений»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https://fipi.ru/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Министерства образования Омской области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http://mobr.omskportal.ru/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Казенного учреждения Омской области «Региональный информационно-аналитический центр системы образования»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http://obr55.ru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https://ege55.ru/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Успешной подготовки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к ГИА – 2021 !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Закончили  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четверть 2020-2021 учебного года на </a:t>
            </a:r>
            <a:r>
              <a:rPr lang="ru-RU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отлично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Дударева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Лада  9«А»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Бессонова Екатерина   9«Б»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Голубева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Екатерина 9 «Б»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Прямосудова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Виктория  9«Б»    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Ухова Екатерина 9«Б»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Бакланова Татьяна  9«В»</a:t>
            </a:r>
          </a:p>
          <a:p>
            <a:pPr>
              <a:buFont typeface="Wingdings 3" pitchFamily="18" charset="2"/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Калмышева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Анжелика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9«В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одной «3»: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 обучающийся по предмету (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алгебра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химия)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успеваемости за 3 четверть</a:t>
            </a:r>
            <a:b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в 9-х классах</a:t>
            </a:r>
            <a:endParaRPr lang="ru-RU" sz="2800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35771"/>
          <a:ext cx="8784977" cy="566158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8232"/>
                <a:gridCol w="648072"/>
                <a:gridCol w="728915"/>
                <a:gridCol w="783253"/>
                <a:gridCol w="792088"/>
                <a:gridCol w="1656184"/>
                <a:gridCol w="2088233"/>
              </a:tblGrid>
              <a:tr h="10421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9А(19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писало- 16)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писало-24)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В(25,</a:t>
                      </a:r>
                    </a:p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писало-23)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86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 (69,    писало-63)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пробного ОГЭ- Русский язык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323528" y="2204864"/>
            <a:ext cx="8248650" cy="5310187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Региональная научно-практическая конференция 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дисциплины: биология, химия и экология в медицине»</a:t>
            </a:r>
          </a:p>
          <a:p>
            <a:pPr>
              <a:buNone/>
              <a:defRPr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Придюк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Арина  9«В»,  учитель 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Синицин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В.Н.</a:t>
            </a:r>
          </a:p>
          <a:p>
            <a:pPr>
              <a:buFont typeface="Wingdings 3" pitchFamily="18" charset="2"/>
              <a:buNone/>
              <a:defRPr/>
            </a:pPr>
            <a:endParaRPr lang="ru-RU" sz="2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000" dirty="0" smtClean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Font typeface="Wingdings 3" pitchFamily="18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Учебные и иные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достижения 9-х классов 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тародубцева\Desktop\ГИА-9\16137261371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4464496" cy="2717800"/>
          </a:xfrm>
          <a:prstGeom prst="rect">
            <a:avLst/>
          </a:prstGeom>
          <a:noFill/>
        </p:spPr>
      </p:pic>
      <p:pic>
        <p:nvPicPr>
          <p:cNvPr id="2051" name="Picture 3" descr="C:\Users\Стародубцева\Desktop\ГИА-9\16137261370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1443" y="3875076"/>
            <a:ext cx="4392488" cy="27178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47864" y="260648"/>
            <a:ext cx="3138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Рыцарский турнир - 2021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92696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нём приняли участие обучающиеся 9-11 классов.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Бег с выбыванием: 3 место –Рудаков Александр 9 «А»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Жим гири: 3 место- Елисеев Евгений 9 «В»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Прыжки на скакалке: 3 место -Ильин Дмитрий 9 «Б»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Подтягивание на перекладине: 1 место- Рудин Александр 9 «В», 3 место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Кирилл 9 «Б»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Дартс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место-Гурьев Александр 9 «В», 3 место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Канчуковский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Сергей 9 «Б»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Жим штанги: 2 место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Мурзин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 9 «В»</a:t>
            </a:r>
          </a:p>
          <a:p>
            <a:pPr>
              <a:buFont typeface="Wingdings 3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Общекомандное место: 2 место- 9 «В»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500063" y="1214438"/>
            <a:ext cx="8248650" cy="5310187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 инсценированной военной песни</a:t>
            </a:r>
          </a:p>
          <a:p>
            <a:pPr>
              <a:buFont typeface="Wingdings 3" pitchFamily="18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тародубцева\Desktop\ГИА-9\1614241412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4536504" cy="2717800"/>
          </a:xfrm>
          <a:prstGeom prst="rect">
            <a:avLst/>
          </a:prstGeom>
          <a:noFill/>
        </p:spPr>
      </p:pic>
      <p:pic>
        <p:nvPicPr>
          <p:cNvPr id="1027" name="Picture 3" descr="C:\Users\Стародубцева\Desktop\ГИА-9\1614240080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492896"/>
            <a:ext cx="435597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 к ОГЭ по математике: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А -четверг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заданий, пятница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заданий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Б- четверг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заданий, пятница (7 урок)-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заданий</a:t>
            </a:r>
          </a:p>
          <a:p>
            <a:pPr lvl="1">
              <a:buNone/>
            </a:pP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задач повышенной трудности по математике: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В- понедельник (6 урок) 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ОГЭ по русскому языку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ведется на уроках русского языка по расписанию.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 к ГИА-9 </a:t>
            </a:r>
            <a:endParaRPr lang="ru-RU" sz="2800" b="1" dirty="0"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9750" y="1416050"/>
            <a:ext cx="8604250" cy="2949575"/>
          </a:xfrm>
        </p:spPr>
        <p:txBody>
          <a:bodyPr/>
          <a:lstStyle/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100" dirty="0">
                <a:solidFill>
                  <a:srgbClr val="0A436A"/>
                </a:solidFill>
              </a:rPr>
              <a:t>       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контрольных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общего образования  </a:t>
            </a:r>
          </a:p>
          <a:p>
            <a:pPr marL="93663" indent="-93663" algn="ctr">
              <a:buFont typeface="Wingdings" pitchFamily="2" charset="2"/>
              <a:buNone/>
              <a:tabLst>
                <a:tab pos="898525" algn="l"/>
              </a:tabLst>
            </a:pPr>
            <a:r>
              <a:rPr lang="ru-RU" alt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обучающихся 9-х классов в 2021 году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</TotalTime>
  <Words>975</Words>
  <Application>Microsoft Office PowerPoint</Application>
  <PresentationFormat>Экран (4:3)</PresentationFormat>
  <Paragraphs>210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Родительское собрание « ОГЭ как составная часть системы  оценки качества образования»</vt:lpstr>
      <vt:lpstr> Успеваемость в 9-х классах  2020-2021 учебный год </vt:lpstr>
      <vt:lpstr>Результаты успеваемости за 3 четверть в 9-х классах</vt:lpstr>
      <vt:lpstr>Результаты пробного ОГЭ- Русский язык</vt:lpstr>
      <vt:lpstr>Учебные и иные  достижения 9-х классов </vt:lpstr>
      <vt:lpstr>Слайд 6</vt:lpstr>
      <vt:lpstr>Слайд 7</vt:lpstr>
      <vt:lpstr>Подготовка  к ГИА-9 </vt:lpstr>
      <vt:lpstr>Слайд 9</vt:lpstr>
      <vt:lpstr>Слайд 10</vt:lpstr>
      <vt:lpstr>Слайд 11</vt:lpstr>
      <vt:lpstr>Слайд 12</vt:lpstr>
      <vt:lpstr>Слайд 13</vt:lpstr>
      <vt:lpstr>Слайд 14</vt:lpstr>
      <vt:lpstr>Во время проведения контрольных работ  запрещено:</vt:lpstr>
      <vt:lpstr>Слайд 16</vt:lpstr>
      <vt:lpstr>Слайд 17</vt:lpstr>
      <vt:lpstr>Результаты выбора учебных предметов для контрольных работ в 9-х классах</vt:lpstr>
      <vt:lpstr>Слайд 19</vt:lpstr>
      <vt:lpstr>Нормативно – правовая база</vt:lpstr>
      <vt:lpstr> Расписания ГИА -9</vt:lpstr>
      <vt:lpstr>Информационные материалы по ГИА-9  в 2021 году на официальных сайтах: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Стародубцева</cp:lastModifiedBy>
  <cp:revision>257</cp:revision>
  <dcterms:modified xsi:type="dcterms:W3CDTF">2021-04-26T09:53:42Z</dcterms:modified>
</cp:coreProperties>
</file>