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303" r:id="rId2"/>
    <p:sldId id="294" r:id="rId3"/>
    <p:sldId id="302" r:id="rId4"/>
    <p:sldId id="295" r:id="rId5"/>
    <p:sldId id="298" r:id="rId6"/>
    <p:sldId id="316" r:id="rId7"/>
    <p:sldId id="299" r:id="rId8"/>
    <p:sldId id="317" r:id="rId9"/>
    <p:sldId id="301" r:id="rId10"/>
    <p:sldId id="314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88" autoAdjust="0"/>
  </p:normalViewPr>
  <p:slideViewPr>
    <p:cSldViewPr>
      <p:cViewPr varScale="1">
        <p:scale>
          <a:sx n="55" d="100"/>
          <a:sy n="55" d="100"/>
        </p:scale>
        <p:origin x="-112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132189068471704E-2"/>
          <c:y val="8.0019231270611488E-2"/>
          <c:w val="0.65200020401196368"/>
          <c:h val="0.8009970035099737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16-17 баллов (высокий уровень, отметка -5)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9 А</c:v>
                </c:pt>
                <c:pt idx="1">
                  <c:v>9 Б</c:v>
                </c:pt>
                <c:pt idx="2">
                  <c:v>9 В</c:v>
                </c:pt>
                <c:pt idx="3">
                  <c:v>9-е классы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</c:v>
                </c:pt>
                <c:pt idx="1">
                  <c:v>0.16</c:v>
                </c:pt>
                <c:pt idx="2">
                  <c:v>0.12</c:v>
                </c:pt>
                <c:pt idx="3">
                  <c:v>9.2999999999999999E-2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14-15 баллов, повышенный уровень, отметка-4)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9 А</c:v>
                </c:pt>
                <c:pt idx="1">
                  <c:v>9 Б</c:v>
                </c:pt>
                <c:pt idx="2">
                  <c:v>9 В</c:v>
                </c:pt>
                <c:pt idx="3">
                  <c:v>9-е классы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4"/>
                <c:pt idx="0">
                  <c:v>0.21</c:v>
                </c:pt>
                <c:pt idx="1">
                  <c:v>0.28000000000000003</c:v>
                </c:pt>
                <c:pt idx="2">
                  <c:v>0.4</c:v>
                </c:pt>
                <c:pt idx="3">
                  <c:v>0.3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8-13 баллов (базовый уровень, отметка -3)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9 А</c:v>
                </c:pt>
                <c:pt idx="1">
                  <c:v>9 Б</c:v>
                </c:pt>
                <c:pt idx="2">
                  <c:v>9 В</c:v>
                </c:pt>
                <c:pt idx="3">
                  <c:v>9-е классы</c:v>
                </c:pt>
              </c:strCache>
            </c:strRef>
          </c:cat>
          <c:val>
            <c:numRef>
              <c:f>Лист1!$D$2:$D$5</c:f>
              <c:numCache>
                <c:formatCode>0%</c:formatCode>
                <c:ptCount val="4"/>
                <c:pt idx="0">
                  <c:v>0.79</c:v>
                </c:pt>
                <c:pt idx="1">
                  <c:v>0.56000000000000005</c:v>
                </c:pt>
                <c:pt idx="2">
                  <c:v>0.48</c:v>
                </c:pt>
                <c:pt idx="3">
                  <c:v>0.61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7 баллов (пониженный уровень, отметка -2)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9 А</c:v>
                </c:pt>
                <c:pt idx="1">
                  <c:v>9 Б</c:v>
                </c:pt>
                <c:pt idx="2">
                  <c:v>9 В</c:v>
                </c:pt>
                <c:pt idx="3">
                  <c:v>9-е классы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2838400"/>
        <c:axId val="52839936"/>
        <c:axId val="0"/>
      </c:bar3DChart>
      <c:catAx>
        <c:axId val="528384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2839936"/>
        <c:crosses val="autoZero"/>
        <c:auto val="1"/>
        <c:lblAlgn val="ctr"/>
        <c:lblOffset val="100"/>
        <c:noMultiLvlLbl val="0"/>
      </c:catAx>
      <c:valAx>
        <c:axId val="5283993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5283840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 b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544174135723438E-2"/>
          <c:y val="0.11749999999999998"/>
          <c:w val="0.90784580132506865"/>
          <c:h val="0.680696964530696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2019-2020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9 А</c:v>
                </c:pt>
                <c:pt idx="1">
                  <c:v>9 Б</c:v>
                </c:pt>
                <c:pt idx="2">
                  <c:v>9 В</c:v>
                </c:pt>
                <c:pt idx="3">
                  <c:v>9 кл.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33</c:v>
                </c:pt>
                <c:pt idx="1">
                  <c:v>44</c:v>
                </c:pt>
                <c:pt idx="2">
                  <c:v>42</c:v>
                </c:pt>
                <c:pt idx="3">
                  <c:v>40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четв.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6.088631781363551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5664738360224871E-3"/>
                  <c:y val="9.23976611023550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13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9 А</c:v>
                </c:pt>
                <c:pt idx="1">
                  <c:v>9 Б</c:v>
                </c:pt>
                <c:pt idx="2">
                  <c:v>9 В</c:v>
                </c:pt>
                <c:pt idx="3">
                  <c:v>9 кл.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21</c:v>
                </c:pt>
                <c:pt idx="1">
                  <c:v>44</c:v>
                </c:pt>
                <c:pt idx="2">
                  <c:v>28</c:v>
                </c:pt>
                <c:pt idx="3">
                  <c:v>32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 четв.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9 А</c:v>
                </c:pt>
                <c:pt idx="1">
                  <c:v>9 Б</c:v>
                </c:pt>
                <c:pt idx="2">
                  <c:v>9 В</c:v>
                </c:pt>
                <c:pt idx="3">
                  <c:v>9 кл.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36</c:v>
                </c:pt>
                <c:pt idx="1">
                  <c:v>40</c:v>
                </c:pt>
                <c:pt idx="2">
                  <c:v>40</c:v>
                </c:pt>
                <c:pt idx="3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7533312"/>
        <c:axId val="117539200"/>
      </c:barChart>
      <c:catAx>
        <c:axId val="117533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13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7539200"/>
        <c:crosses val="autoZero"/>
        <c:auto val="1"/>
        <c:lblAlgn val="ctr"/>
        <c:lblOffset val="100"/>
        <c:noMultiLvlLbl val="0"/>
      </c:catAx>
      <c:valAx>
        <c:axId val="117539200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13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7533312"/>
        <c:crosses val="autoZero"/>
        <c:crossBetween val="between"/>
      </c:valAx>
      <c:spPr>
        <a:noFill/>
        <a:ln w="25402">
          <a:noFill/>
        </a:ln>
      </c:spPr>
    </c:plotArea>
    <c:legend>
      <c:legendPos val="b"/>
      <c:layout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14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E0EF4A-33EE-4DA3-A4F8-4EF4A323075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6F295-6B47-4470-9282-2E28C57B5C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563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12763-1006-4DD0-AA94-2B183262A4A7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6F295-6B47-4470-9282-2E28C57B5C96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265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Excel_97-2003_Worksheet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73630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5"/>
                </a:solidFill>
                <a:effectLst/>
                <a:latin typeface="Times New Roman" pitchFamily="18" charset="0"/>
                <a:cs typeface="Times New Roman" pitchFamily="18" charset="0"/>
              </a:rPr>
              <a:t>Родительское собрание</a:t>
            </a:r>
            <a:br>
              <a:rPr lang="ru-RU" sz="3200" dirty="0" smtClean="0">
                <a:solidFill>
                  <a:schemeClr val="accent5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accent5"/>
                </a:solidFill>
                <a:effectLst/>
                <a:latin typeface="Times New Roman" pitchFamily="18" charset="0"/>
                <a:cs typeface="Times New Roman" pitchFamily="18" charset="0"/>
              </a:rPr>
              <a:t>« Подготовка к ГИА в 9 классах»</a:t>
            </a:r>
            <a:endParaRPr lang="ru-RU" sz="3200" dirty="0">
              <a:solidFill>
                <a:schemeClr val="accent5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645024"/>
            <a:ext cx="6872808" cy="1080120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28.01.2021</a:t>
            </a:r>
            <a:endParaRPr lang="ru-RU" dirty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24 декабря состоялся традиционный Новогодний КВН в 9-11 классах.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номинации «Команда -открытие года» победила команда 9Б класса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«5 минут».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номинации «Оригинальность - наше кредо» победу одержала команда 9В класса.</a:t>
            </a:r>
            <a:endParaRPr lang="ru-RU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Новогодний КВН-2021</a:t>
            </a:r>
            <a:endParaRPr lang="ru-RU" sz="2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www.omsk-school56.narod.ru/foto/new_news2/kvn2020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284984"/>
            <a:ext cx="3619500" cy="2570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www.omsk-school56.narod.ru/foto/new_news2/kvn20201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3284984"/>
            <a:ext cx="3619500" cy="2570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10" name="Picture 10" descr="http://www.vectorizados.com/muestras/cuaderno-y-pluma.jpg"/>
          <p:cNvPicPr>
            <a:picLocks noChangeAspect="1" noChangeArrowheads="1"/>
          </p:cNvPicPr>
          <p:nvPr/>
        </p:nvPicPr>
        <p:blipFill>
          <a:blip r:embed="rId2" cstate="print">
            <a:lum bright="10000" contrast="-10000"/>
          </a:blip>
          <a:srcRect/>
          <a:stretch>
            <a:fillRect/>
          </a:stretch>
        </p:blipFill>
        <p:spPr bwMode="auto">
          <a:xfrm>
            <a:off x="2357422" y="1920629"/>
            <a:ext cx="4500594" cy="4100659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6237312"/>
            <a:ext cx="9144000" cy="288032"/>
          </a:xfrm>
        </p:spPr>
        <p:txBody>
          <a:bodyPr>
            <a:no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г. Омск, 2019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26150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Министерство образования Омской области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85786" y="1220559"/>
            <a:ext cx="7643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Итоговое </a:t>
            </a:r>
            <a:r>
              <a:rPr lang="ru-RU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собеседовние</a:t>
            </a:r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по русскому языку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4577" y="476672"/>
            <a:ext cx="8229600" cy="65293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accent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регламентирующие организацию </a:t>
            </a:r>
            <a:br>
              <a:rPr lang="ru-RU" sz="2800" b="1" dirty="0" smtClean="0">
                <a:solidFill>
                  <a:schemeClr val="accent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accent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проведение итогового собеседовани</a:t>
            </a:r>
            <a:r>
              <a:rPr lang="ru-RU" sz="2400" b="1" dirty="0" smtClean="0">
                <a:solidFill>
                  <a:schemeClr val="accent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endParaRPr lang="ru-RU" sz="2400" b="1" dirty="0">
              <a:solidFill>
                <a:schemeClr val="accent5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3934" y="1844824"/>
            <a:ext cx="842493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просвещения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Федеральной службы по надзору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сфере образования и науки от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07.11.2018 № 189/1513 «Об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Порядка проведения государственной итоговой аттестации по образовательным программам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основного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образования»</a:t>
            </a:r>
          </a:p>
          <a:p>
            <a:pPr algn="just"/>
            <a:endParaRPr lang="ru-RU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 Омской области от 31.01.2019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4 </a:t>
            </a:r>
            <a:b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Порядка проведения итогового 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собеседования по русскому языку»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060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6389" y="584684"/>
            <a:ext cx="8147248" cy="648072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accent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Сроки проведения </a:t>
            </a:r>
            <a:br>
              <a:rPr lang="ru-RU" sz="2800" b="1" dirty="0" smtClean="0">
                <a:solidFill>
                  <a:schemeClr val="accent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accent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итогового собеседования</a:t>
            </a:r>
            <a:endParaRPr lang="ru-RU" sz="2800" b="1" dirty="0">
              <a:solidFill>
                <a:schemeClr val="accent5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7139" y="692696"/>
            <a:ext cx="8568952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проведения – </a:t>
            </a:r>
            <a:r>
              <a:rPr lang="ru-RU" sz="24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минут</a:t>
            </a:r>
          </a:p>
          <a:p>
            <a:pPr algn="ctr"/>
            <a:endParaRPr lang="ru-RU" sz="2400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участников с ОВЗ, детей-инвалидов и инвалидов время увеличивается </a:t>
            </a:r>
            <a:r>
              <a:rPr lang="ru-RU" sz="24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30 минут</a:t>
            </a:r>
            <a:r>
              <a:rPr lang="ru-RU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Итоговое собеседование </a:t>
            </a:r>
            <a:r>
              <a:rPr lang="ru-RU" sz="24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начинается в 09.00 часов</a:t>
            </a:r>
            <a:br>
              <a:rPr lang="ru-RU" sz="24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местному </a:t>
            </a:r>
            <a:r>
              <a:rPr lang="ru-RU" sz="24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endParaRPr lang="ru-RU" dirty="0" smtClean="0"/>
          </a:p>
          <a:p>
            <a:endParaRPr lang="ru-RU" dirty="0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964057"/>
              </p:ext>
            </p:extLst>
          </p:nvPr>
        </p:nvGraphicFramePr>
        <p:xfrm>
          <a:off x="827584" y="1772816"/>
          <a:ext cx="7704858" cy="83148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56828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682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56828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accent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Основной срок</a:t>
                      </a:r>
                      <a:endParaRPr lang="ru-RU" sz="2000" dirty="0">
                        <a:solidFill>
                          <a:schemeClr val="accent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accent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Дополнительные сроки</a:t>
                      </a:r>
                      <a:endParaRPr lang="ru-RU" sz="2000" dirty="0">
                        <a:solidFill>
                          <a:schemeClr val="accent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52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.02.202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.03.202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.05.202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3841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9325" y="40466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проведения итогового собеседования </a:t>
            </a:r>
            <a:r>
              <a:rPr lang="ru-RU" sz="2800" b="1" dirty="0" smtClean="0">
                <a:solidFill>
                  <a:schemeClr val="accent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chemeClr val="accent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u="sng" dirty="0" smtClean="0">
                <a:solidFill>
                  <a:schemeClr val="accent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запрещено</a:t>
            </a:r>
            <a:endParaRPr lang="ru-RU" sz="2800" b="1" u="sng" dirty="0">
              <a:solidFill>
                <a:schemeClr val="accent5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 useBgFill="1">
        <p:nvSpPr>
          <p:cNvPr id="3" name="Прямоугольник 2"/>
          <p:cNvSpPr/>
          <p:nvPr/>
        </p:nvSpPr>
        <p:spPr>
          <a:xfrm>
            <a:off x="793890" y="1700808"/>
            <a:ext cx="7868125" cy="44644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	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иметь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себе средства связи, фото, аудио и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видеоаппаратуру </a:t>
            </a:r>
          </a:p>
          <a:p>
            <a:pPr algn="just"/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	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справочные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материалы, письменные заметки и иные средства хранения и передачи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130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3223" y="1772816"/>
            <a:ext cx="8357554" cy="86409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accent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Тиражирование </a:t>
            </a:r>
            <a:r>
              <a:rPr lang="ru-RU" sz="28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заданий </a:t>
            </a:r>
            <a:br>
              <a:rPr lang="ru-RU" sz="28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итогового собеседован</a:t>
            </a:r>
            <a:r>
              <a:rPr lang="ru-RU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ия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день проведения итогового собеседования 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ранее </a:t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07.30 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часов по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местному времени ответственный 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организатор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организации 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помощью технического специалиста 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получает с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сайта 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РИАЦ и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тиражирует 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проведения 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итогового собеседования</a:t>
            </a:r>
            <a:r>
              <a:rPr lang="en-US" sz="28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4221088"/>
            <a:ext cx="792088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i="1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i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i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Телефоны </a:t>
            </a:r>
            <a:r>
              <a:rPr lang="ru-RU" sz="2000" b="1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«горячих» </a:t>
            </a:r>
            <a:r>
              <a:rPr lang="ru-RU" sz="2000" b="1" i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линий:</a:t>
            </a:r>
            <a:endParaRPr lang="ru-RU" sz="20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 Омской области:</a:t>
            </a: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(3812)</a:t>
            </a:r>
            <a:r>
              <a:rPr lang="en-US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24-76-79</a:t>
            </a:r>
            <a:endParaRPr lang="ru-RU" sz="20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Региональный информационно-аналитический центр системы образования Омской области:</a:t>
            </a: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(3812)</a:t>
            </a:r>
            <a:r>
              <a:rPr lang="en-US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37-74-92</a:t>
            </a:r>
            <a:endParaRPr lang="ru-RU" sz="20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40026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1259632" y="332656"/>
            <a:ext cx="6984776" cy="8640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итогового собеседования </a:t>
            </a:r>
          </a:p>
          <a:p>
            <a:pPr algn="ctr"/>
            <a:r>
              <a:rPr lang="ru-RU" sz="24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русскому языку</a:t>
            </a:r>
            <a:endParaRPr lang="ru-RU" sz="2400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с двумя вырезанными противолежащими углами 19"/>
          <p:cNvSpPr/>
          <p:nvPr/>
        </p:nvSpPr>
        <p:spPr>
          <a:xfrm>
            <a:off x="324960" y="1340768"/>
            <a:ext cx="3959007" cy="1562472"/>
          </a:xfrm>
          <a:prstGeom prst="snip2Diag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 </a:t>
            </a:r>
            <a:r>
              <a:rPr lang="ru-RU" sz="20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Чтение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вслух небольшого текста </a:t>
            </a:r>
          </a:p>
        </p:txBody>
      </p:sp>
      <p:sp>
        <p:nvSpPr>
          <p:cNvPr id="21" name="Прямоугольник с двумя вырезанными противолежащими углами 20"/>
          <p:cNvSpPr/>
          <p:nvPr/>
        </p:nvSpPr>
        <p:spPr>
          <a:xfrm>
            <a:off x="305731" y="3451907"/>
            <a:ext cx="3978236" cy="1458919"/>
          </a:xfrm>
          <a:prstGeom prst="snip2Diag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 2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Пересказ прочитанного текста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с двумя вырезанными противолежащими углами 21"/>
          <p:cNvSpPr/>
          <p:nvPr/>
        </p:nvSpPr>
        <p:spPr>
          <a:xfrm flipH="1">
            <a:off x="4860033" y="3501007"/>
            <a:ext cx="3960438" cy="1458919"/>
          </a:xfrm>
          <a:prstGeom prst="snip2Diag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 4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диалоге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экзаменатором-собеседником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с двумя вырезанными противолежащими углами 22"/>
          <p:cNvSpPr/>
          <p:nvPr/>
        </p:nvSpPr>
        <p:spPr>
          <a:xfrm>
            <a:off x="4860033" y="1340768"/>
            <a:ext cx="3960440" cy="1562472"/>
          </a:xfrm>
          <a:prstGeom prst="snip2Diag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 3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Монологическое высказывание </a:t>
            </a:r>
            <a:r>
              <a:rPr lang="ru-RU" sz="2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(это может быть описание, повествование, рассуждение)</a:t>
            </a:r>
          </a:p>
          <a:p>
            <a:pPr algn="ctr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96253" y="5234614"/>
            <a:ext cx="8280204" cy="64615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протяжении всего времени ответа ведется аудиозапись!</a:t>
            </a:r>
          </a:p>
        </p:txBody>
      </p:sp>
    </p:spTree>
    <p:extLst>
      <p:ext uri="{BB962C8B-B14F-4D97-AF65-F5344CB8AC3E}">
        <p14:creationId xmlns:p14="http://schemas.microsoft.com/office/powerpoint/2010/main" val="1053935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921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Выноска-облако 8"/>
          <p:cNvSpPr/>
          <p:nvPr/>
        </p:nvSpPr>
        <p:spPr>
          <a:xfrm>
            <a:off x="142225" y="241024"/>
            <a:ext cx="2016224" cy="1224136"/>
          </a:xfrm>
          <a:prstGeom prst="cloudCallout">
            <a:avLst>
              <a:gd name="adj1" fmla="val 28643"/>
              <a:gd name="adj2" fmla="val 794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white"/>
                </a:solidFill>
              </a:rPr>
              <a:t>Незачет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1" name="Выноска-облако 10"/>
          <p:cNvSpPr/>
          <p:nvPr/>
        </p:nvSpPr>
        <p:spPr>
          <a:xfrm>
            <a:off x="7164288" y="88488"/>
            <a:ext cx="1728192" cy="1368152"/>
          </a:xfrm>
          <a:prstGeom prst="cloudCallout">
            <a:avLst>
              <a:gd name="adj1" fmla="val -59505"/>
              <a:gd name="adj2" fmla="val 531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white"/>
                </a:solidFill>
              </a:rPr>
              <a:t>Зачет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с двумя вырезанными противолежащими углами 11"/>
          <p:cNvSpPr/>
          <p:nvPr/>
        </p:nvSpPr>
        <p:spPr>
          <a:xfrm>
            <a:off x="2915816" y="332657"/>
            <a:ext cx="2880320" cy="79488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white"/>
                </a:solidFill>
              </a:rPr>
              <a:t>Для получения «зачета» необходимо набрать                     10 баллов</a:t>
            </a:r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311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043608" y="1623380"/>
            <a:ext cx="7344816" cy="972108"/>
          </a:xfrm>
          <a:prstGeom prst="roundRect">
            <a:avLst/>
          </a:prstGeom>
          <a:gradFill>
            <a:gsLst>
              <a:gs pos="39000">
                <a:srgbClr val="92D050"/>
              </a:gs>
              <a:gs pos="0">
                <a:schemeClr val="accent1">
                  <a:lumMod val="5000"/>
                  <a:lumOff val="95000"/>
                </a:schemeClr>
              </a:gs>
              <a:gs pos="73000">
                <a:schemeClr val="accent1">
                  <a:lumMod val="45000"/>
                  <a:lumOff val="55000"/>
                </a:schemeClr>
              </a:gs>
              <a:gs pos="67220">
                <a:srgbClr val="9CD2C7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ответов участников итогового собеседования по русскому языку завершается не позднее чем через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календарных дней с даты его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052325" y="2780928"/>
            <a:ext cx="7344816" cy="2304256"/>
          </a:xfrm>
          <a:prstGeom prst="roundRect">
            <a:avLst/>
          </a:prstGeom>
          <a:gradFill>
            <a:gsLst>
              <a:gs pos="39000">
                <a:srgbClr val="92D050"/>
              </a:gs>
              <a:gs pos="0">
                <a:schemeClr val="accent1">
                  <a:lumMod val="5000"/>
                  <a:lumOff val="95000"/>
                </a:schemeClr>
              </a:gs>
              <a:gs pos="73000">
                <a:schemeClr val="accent1">
                  <a:lumMod val="45000"/>
                  <a:lumOff val="55000"/>
                </a:schemeClr>
              </a:gs>
              <a:gs pos="67220">
                <a:srgbClr val="9CD2C7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Руководители образовательных организаций не позднее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рабочих  дней после получения от органов местного самоуправления, осуществляющих управление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образования результатов итогового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собеседования обеспечивают ознакомление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ними обучающихся и (или) их родителей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(законных представителей)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40516" y="260648"/>
            <a:ext cx="7262967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с результатами </a:t>
            </a:r>
          </a:p>
          <a:p>
            <a:pPr algn="ctr"/>
            <a:r>
              <a:rPr lang="ru-RU" sz="28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итогового собеседования</a:t>
            </a:r>
            <a:endParaRPr lang="ru-RU" sz="2800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93249" y="5270624"/>
            <a:ext cx="7262967" cy="914400"/>
          </a:xfrm>
          <a:prstGeom prst="roundRect">
            <a:avLst/>
          </a:prstGeom>
          <a:gradFill>
            <a:gsLst>
              <a:gs pos="24000">
                <a:srgbClr val="92D050"/>
              </a:gs>
              <a:gs pos="0">
                <a:schemeClr val="accent1">
                  <a:lumMod val="5000"/>
                  <a:lumOff val="95000"/>
                </a:schemeClr>
              </a:gs>
              <a:gs pos="73000">
                <a:schemeClr val="accent1">
                  <a:lumMod val="45000"/>
                  <a:lumOff val="55000"/>
                </a:schemeClr>
              </a:gs>
              <a:gs pos="67220">
                <a:srgbClr val="9CD2C7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действия итогового собеседования </a:t>
            </a: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 к ГИА – </a:t>
            </a:r>
            <a:r>
              <a:rPr lang="ru-RU" sz="20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БЕССРОЧНО</a:t>
            </a:r>
            <a:endParaRPr lang="ru-RU" sz="2000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59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502182"/>
            <a:ext cx="7776864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Повторный допуск к проведению </a:t>
            </a:r>
          </a:p>
          <a:p>
            <a:pPr algn="ctr"/>
            <a:r>
              <a:rPr lang="ru-RU" sz="24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итогового собеседования в текущем учебном году</a:t>
            </a:r>
            <a:endParaRPr lang="ru-RU" sz="2400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55576" y="2100658"/>
            <a:ext cx="7704856" cy="914400"/>
          </a:xfrm>
          <a:prstGeom prst="roundRect">
            <a:avLst/>
          </a:prstGeom>
          <a:gradFill>
            <a:gsLst>
              <a:gs pos="39000">
                <a:srgbClr val="92D050"/>
              </a:gs>
              <a:gs pos="0">
                <a:schemeClr val="accent1">
                  <a:lumMod val="5000"/>
                  <a:lumOff val="95000"/>
                </a:schemeClr>
              </a:gs>
              <a:gs pos="73000">
                <a:schemeClr val="accent1">
                  <a:lumMod val="45000"/>
                  <a:lumOff val="55000"/>
                </a:schemeClr>
              </a:gs>
              <a:gs pos="67220">
                <a:srgbClr val="9CD2C7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Обучающиеся, получившие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«незачет»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76888" y="3501008"/>
            <a:ext cx="7704856" cy="914400"/>
          </a:xfrm>
          <a:prstGeom prst="roundRect">
            <a:avLst/>
          </a:prstGeom>
          <a:gradFill>
            <a:gsLst>
              <a:gs pos="39000">
                <a:srgbClr val="92D050"/>
              </a:gs>
              <a:gs pos="0">
                <a:schemeClr val="accent1">
                  <a:lumMod val="5000"/>
                  <a:lumOff val="95000"/>
                </a:schemeClr>
              </a:gs>
              <a:gs pos="73000">
                <a:schemeClr val="accent1">
                  <a:lumMod val="45000"/>
                  <a:lumOff val="55000"/>
                </a:schemeClr>
              </a:gs>
              <a:gs pos="67220">
                <a:srgbClr val="9CD2C7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Обучающиеся, не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явившиеся по уважительным причинам, подтвержденным документально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27584" y="4869160"/>
            <a:ext cx="7704856" cy="914400"/>
          </a:xfrm>
          <a:prstGeom prst="roundRect">
            <a:avLst/>
          </a:prstGeom>
          <a:gradFill>
            <a:gsLst>
              <a:gs pos="39000">
                <a:srgbClr val="92D050"/>
              </a:gs>
              <a:gs pos="0">
                <a:schemeClr val="accent1">
                  <a:lumMod val="5000"/>
                  <a:lumOff val="95000"/>
                </a:schemeClr>
              </a:gs>
              <a:gs pos="73000">
                <a:schemeClr val="accent1">
                  <a:lumMod val="45000"/>
                  <a:lumOff val="55000"/>
                </a:schemeClr>
              </a:gs>
              <a:gs pos="67220">
                <a:srgbClr val="9CD2C7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Обучающиеся, не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завершившие итоговое </a:t>
            </a:r>
            <a:r>
              <a:rPr lang="ru-RU" sz="2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собеседование </a:t>
            </a:r>
            <a:r>
              <a:rPr lang="ru-RU" sz="22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уважительным причинам</a:t>
            </a:r>
            <a:r>
              <a:rPr lang="ru-RU" sz="2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подтвержденным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документально </a:t>
            </a:r>
          </a:p>
        </p:txBody>
      </p:sp>
    </p:spTree>
    <p:extLst>
      <p:ext uri="{BB962C8B-B14F-4D97-AF65-F5344CB8AC3E}">
        <p14:creationId xmlns:p14="http://schemas.microsoft.com/office/powerpoint/2010/main" val="339716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7726658"/>
              </p:ext>
            </p:extLst>
          </p:nvPr>
        </p:nvGraphicFramePr>
        <p:xfrm>
          <a:off x="245613" y="1484784"/>
          <a:ext cx="8898387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4E3B30"/>
                </a:solidFill>
              </a:rPr>
              <a:t>                  </a:t>
            </a:r>
            <a:r>
              <a:rPr lang="ru-RU" sz="2800" dirty="0" smtClean="0">
                <a:solidFill>
                  <a:schemeClr val="accent5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защиты ИИП -9: </a:t>
            </a:r>
            <a:br>
              <a:rPr lang="ru-RU" sz="2800" dirty="0" smtClean="0">
                <a:solidFill>
                  <a:schemeClr val="accent5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accent5"/>
                </a:solidFill>
                <a:effectLst/>
                <a:latin typeface="Times New Roman" pitchFamily="18" charset="0"/>
                <a:cs typeface="Times New Roman" pitchFamily="18" charset="0"/>
              </a:rPr>
              <a:t>69 обучающихся</a:t>
            </a:r>
            <a:endParaRPr lang="ru-RU" sz="2800" dirty="0">
              <a:solidFill>
                <a:schemeClr val="accent5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8000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9600" i="1" dirty="0" err="1" smtClean="0">
                <a:latin typeface="Times New Roman" pitchFamily="18" charset="0"/>
                <a:cs typeface="Times New Roman" pitchFamily="18" charset="0"/>
              </a:rPr>
              <a:t>Дударева</a:t>
            </a: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 Лада 9 «А»                     Ухова Екатерина 9 «Б»</a:t>
            </a:r>
          </a:p>
          <a:p>
            <a:pPr>
              <a:buNone/>
            </a:pP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   Журавлев Даниил 9 «А»                 </a:t>
            </a:r>
            <a:r>
              <a:rPr lang="ru-RU" sz="9600" i="1" dirty="0" err="1" smtClean="0">
                <a:latin typeface="Times New Roman" pitchFamily="18" charset="0"/>
                <a:cs typeface="Times New Roman" pitchFamily="18" charset="0"/>
              </a:rPr>
              <a:t>Феллер</a:t>
            </a: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 Софья 9 «Б»</a:t>
            </a:r>
          </a:p>
          <a:p>
            <a:pPr>
              <a:buNone/>
            </a:pP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   Бессонова Екатерина 9 «Б»         Бакланова Татьяна 9 «В»</a:t>
            </a:r>
          </a:p>
          <a:p>
            <a:pPr>
              <a:buNone/>
            </a:pP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9600" i="1" dirty="0" err="1" smtClean="0">
                <a:latin typeface="Times New Roman" pitchFamily="18" charset="0"/>
                <a:cs typeface="Times New Roman" pitchFamily="18" charset="0"/>
              </a:rPr>
              <a:t>Гефель</a:t>
            </a: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 Егор 9 «Б»                        </a:t>
            </a:r>
            <a:r>
              <a:rPr lang="ru-RU" sz="9600" i="1" dirty="0" err="1" smtClean="0">
                <a:latin typeface="Times New Roman" pitchFamily="18" charset="0"/>
                <a:cs typeface="Times New Roman" pitchFamily="18" charset="0"/>
              </a:rPr>
              <a:t>Мерзачанова</a:t>
            </a: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 Милана 9«В»</a:t>
            </a:r>
          </a:p>
          <a:p>
            <a:pPr>
              <a:buNone/>
            </a:pP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9600" i="1" dirty="0" err="1" smtClean="0">
                <a:latin typeface="Times New Roman" pitchFamily="18" charset="0"/>
                <a:cs typeface="Times New Roman" pitchFamily="18" charset="0"/>
              </a:rPr>
              <a:t>Джигкаева</a:t>
            </a: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 Виктория 9 «Б»         </a:t>
            </a:r>
            <a:r>
              <a:rPr lang="ru-RU" sz="9600" i="1" dirty="0" err="1" smtClean="0">
                <a:latin typeface="Times New Roman" pitchFamily="18" charset="0"/>
                <a:cs typeface="Times New Roman" pitchFamily="18" charset="0"/>
              </a:rPr>
              <a:t>Понаморенко</a:t>
            </a: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 Алина 9 «В»</a:t>
            </a:r>
          </a:p>
          <a:p>
            <a:pPr>
              <a:buNone/>
            </a:pP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9600" i="1" dirty="0" err="1" smtClean="0">
                <a:latin typeface="Times New Roman" pitchFamily="18" charset="0"/>
                <a:cs typeface="Times New Roman" pitchFamily="18" charset="0"/>
              </a:rPr>
              <a:t>Лагздина</a:t>
            </a: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 Ева 9 «Б»                       </a:t>
            </a:r>
            <a:r>
              <a:rPr lang="ru-RU" sz="9600" i="1" dirty="0" err="1" smtClean="0">
                <a:latin typeface="Times New Roman" pitchFamily="18" charset="0"/>
                <a:cs typeface="Times New Roman" pitchFamily="18" charset="0"/>
              </a:rPr>
              <a:t>Придюк</a:t>
            </a: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 Арина 9 «В»</a:t>
            </a:r>
          </a:p>
          <a:p>
            <a:pPr>
              <a:buNone/>
            </a:pP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9600" i="1" dirty="0" err="1" smtClean="0">
                <a:latin typeface="Times New Roman" pitchFamily="18" charset="0"/>
                <a:cs typeface="Times New Roman" pitchFamily="18" charset="0"/>
              </a:rPr>
              <a:t>Прямосудова</a:t>
            </a: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 Виктория 9 «Б»      Рыбин Данил 9 «В»</a:t>
            </a:r>
          </a:p>
          <a:p>
            <a:pPr>
              <a:buNone/>
            </a:pP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9600" i="1" dirty="0" err="1" smtClean="0">
                <a:latin typeface="Times New Roman" pitchFamily="18" charset="0"/>
                <a:cs typeface="Times New Roman" pitchFamily="18" charset="0"/>
              </a:rPr>
              <a:t>Темербекова</a:t>
            </a: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i="1" dirty="0" err="1" smtClean="0">
                <a:latin typeface="Times New Roman" pitchFamily="18" charset="0"/>
                <a:cs typeface="Times New Roman" pitchFamily="18" charset="0"/>
              </a:rPr>
              <a:t>Жанель</a:t>
            </a: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 9 «Б»           Смотров Валентин 9 «В»</a:t>
            </a:r>
          </a:p>
          <a:p>
            <a:pPr>
              <a:buNone/>
            </a:pPr>
            <a:endParaRPr lang="ru-RU" sz="80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accent5"/>
                </a:solidFill>
                <a:effectLst/>
                <a:latin typeface="Times New Roman" pitchFamily="18" charset="0"/>
                <a:cs typeface="Times New Roman" pitchFamily="18" charset="0"/>
              </a:rPr>
              <a:t>Обучающимся, которые набрали от 15до16 баллов рекомендовано принять участие в конференции «Шаги в науку»</a:t>
            </a:r>
            <a:endParaRPr lang="ru-RU" sz="2800" dirty="0">
              <a:solidFill>
                <a:schemeClr val="accent5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4907667"/>
              </p:ext>
            </p:extLst>
          </p:nvPr>
        </p:nvGraphicFramePr>
        <p:xfrm>
          <a:off x="549275" y="1531938"/>
          <a:ext cx="8043863" cy="442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58204" cy="87012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4400" dirty="0" smtClean="0"/>
              <a:t> </a:t>
            </a:r>
            <a:r>
              <a:rPr lang="ru-RU" sz="3100" dirty="0" smtClean="0">
                <a:solidFill>
                  <a:schemeClr val="accent5"/>
                </a:solidFill>
                <a:effectLst/>
                <a:latin typeface="Times New Roman" pitchFamily="18" charset="0"/>
                <a:cs typeface="Times New Roman" pitchFamily="18" charset="0"/>
              </a:rPr>
              <a:t>Успеваемость в 9-х классах</a:t>
            </a:r>
            <a:br>
              <a:rPr lang="ru-RU" sz="3100" dirty="0" smtClean="0">
                <a:solidFill>
                  <a:schemeClr val="accent5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chemeClr val="accent5"/>
                </a:solidFill>
                <a:effectLst/>
                <a:latin typeface="Times New Roman" pitchFamily="18" charset="0"/>
                <a:cs typeface="Times New Roman" pitchFamily="18" charset="0"/>
              </a:rPr>
              <a:t> 2020-2021 учебный год</a:t>
            </a:r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Закончили  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четверть 2020-2021 учебного года на </a:t>
            </a:r>
            <a:r>
              <a:rPr lang="ru-RU" sz="20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отлично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 3" pitchFamily="18" charset="2"/>
              <a:buNone/>
            </a:pP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Дударева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Лада  9«А»</a:t>
            </a:r>
          </a:p>
          <a:p>
            <a:pPr>
              <a:buFont typeface="Wingdings 3" pitchFamily="18" charset="2"/>
              <a:buNone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Бессонова Екатерина   9«Б»</a:t>
            </a:r>
          </a:p>
          <a:p>
            <a:pPr>
              <a:buFont typeface="Wingdings 3" pitchFamily="18" charset="2"/>
              <a:buNone/>
            </a:pP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Прямосудова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Виктория  9«Б»    </a:t>
            </a:r>
          </a:p>
          <a:p>
            <a:pPr>
              <a:buFont typeface="Wingdings 3" pitchFamily="18" charset="2"/>
              <a:buNone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Ухова Екатерина 9«Б»</a:t>
            </a:r>
          </a:p>
          <a:p>
            <a:pPr>
              <a:buFont typeface="Wingdings 3" pitchFamily="18" charset="2"/>
              <a:buNone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Бакланова Татьяна  9«В»</a:t>
            </a:r>
          </a:p>
          <a:p>
            <a:pPr>
              <a:buFont typeface="Wingdings 3" pitchFamily="18" charset="2"/>
              <a:buNone/>
            </a:pP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Калмышева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Анжелика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9«В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С одной «4»: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1 обучающийся по предмету ( Русский язык)</a:t>
            </a:r>
          </a:p>
          <a:p>
            <a:pPr>
              <a:buFont typeface="Wingdings 3" pitchFamily="18" charset="2"/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С одной «3»: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1 обучающийся по предмету ( Литература)</a:t>
            </a:r>
          </a:p>
          <a:p>
            <a:pPr>
              <a:buFont typeface="Wingdings 3" pitchFamily="18" charset="2"/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Неуспевающие: 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обучающийся.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ru-RU" sz="2800" dirty="0" smtClean="0">
                <a:solidFill>
                  <a:schemeClr val="accent5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успеваемости</a:t>
            </a:r>
            <a:br>
              <a:rPr lang="ru-RU" sz="2800" dirty="0" smtClean="0">
                <a:solidFill>
                  <a:schemeClr val="accent5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accent5"/>
                </a:solidFill>
                <a:effectLst/>
                <a:latin typeface="Times New Roman" pitchFamily="18" charset="0"/>
                <a:cs typeface="Times New Roman" pitchFamily="18" charset="0"/>
              </a:rPr>
              <a:t>в 9-х классах</a:t>
            </a:r>
            <a:endParaRPr lang="ru-RU" sz="2800" dirty="0">
              <a:solidFill>
                <a:schemeClr val="accent5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935771"/>
          <a:ext cx="8784977" cy="5661583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088232"/>
                <a:gridCol w="648072"/>
                <a:gridCol w="728915"/>
                <a:gridCol w="783253"/>
                <a:gridCol w="792088"/>
                <a:gridCol w="1656184"/>
                <a:gridCol w="2088233"/>
              </a:tblGrid>
              <a:tr h="1042123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Класс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«5»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«4»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«3»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«2»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Качество </a:t>
                      </a:r>
                    </a:p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Успеваемость %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54865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9А(19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писало- 17)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60%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54865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9Б(25,</a:t>
                      </a:r>
                    </a:p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писало-25)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84%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54865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 В(25,</a:t>
                      </a:r>
                    </a:p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писало-23)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78%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54865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классы (69,    писало-65)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75%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64807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accent5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пробного ОГЭ- математика</a:t>
            </a:r>
            <a:endParaRPr lang="ru-RU" sz="2800" dirty="0">
              <a:solidFill>
                <a:schemeClr val="accent5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Содержимое 1"/>
          <p:cNvSpPr>
            <a:spLocks noGrp="1"/>
          </p:cNvSpPr>
          <p:nvPr>
            <p:ph idx="1"/>
          </p:nvPr>
        </p:nvSpPr>
        <p:spPr>
          <a:xfrm>
            <a:off x="500063" y="1214438"/>
            <a:ext cx="8248650" cy="5310187"/>
          </a:xfrm>
        </p:spPr>
        <p:txBody>
          <a:bodyPr>
            <a:normAutofit/>
          </a:bodyPr>
          <a:lstStyle/>
          <a:p>
            <a:pPr>
              <a:buFont typeface="Wingdings 3" pitchFamily="18" charset="2"/>
              <a:buNone/>
              <a:defRPr/>
            </a:pPr>
            <a:endParaRPr lang="ru-RU" sz="20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3" pitchFamily="18" charset="2"/>
              <a:buNone/>
              <a:defRPr/>
            </a:pP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Призёры муниципального этапа ВсОШ-20:</a:t>
            </a:r>
          </a:p>
          <a:p>
            <a:pPr>
              <a:buFont typeface="Wingdings 3" pitchFamily="18" charset="2"/>
              <a:buNone/>
              <a:defRPr/>
            </a:pP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Занкина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Ксения 9«А» </a:t>
            </a:r>
          </a:p>
          <a:p>
            <a:pPr>
              <a:buFont typeface="Wingdings 3" pitchFamily="18" charset="2"/>
              <a:buNone/>
              <a:defRPr/>
            </a:pP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(предмет: География)</a:t>
            </a:r>
          </a:p>
          <a:p>
            <a:pPr>
              <a:buFont typeface="Wingdings 3" pitchFamily="18" charset="2"/>
              <a:buNone/>
              <a:defRPr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Бессонова Екатерина 9 «Б»</a:t>
            </a:r>
          </a:p>
          <a:p>
            <a:pPr>
              <a:buFont typeface="Wingdings 3" pitchFamily="18" charset="2"/>
              <a:buNone/>
              <a:defRPr/>
            </a:pP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(предмет: Литература)</a:t>
            </a:r>
          </a:p>
          <a:p>
            <a:pPr>
              <a:buFont typeface="Wingdings 3" pitchFamily="18" charset="2"/>
              <a:buNone/>
              <a:defRPr/>
            </a:pP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Володькова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 Елизавета 9 «Б»</a:t>
            </a:r>
          </a:p>
          <a:p>
            <a:pPr>
              <a:buFont typeface="Wingdings 3" pitchFamily="18" charset="2"/>
              <a:buNone/>
              <a:defRPr/>
            </a:pP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(предмет: Английский язык)</a:t>
            </a:r>
          </a:p>
          <a:p>
            <a:pPr>
              <a:buFont typeface="Wingdings 3" pitchFamily="18" charset="2"/>
              <a:buNone/>
              <a:defRPr/>
            </a:pPr>
            <a:r>
              <a:rPr lang="ru-RU" sz="20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Научно-техническая конференция «Инжиниринг  4.0: Нефтехимия и информационные технологии» Диплом 1 степени: </a:t>
            </a:r>
          </a:p>
          <a:p>
            <a:pPr>
              <a:buNone/>
              <a:defRPr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Бакланова Татьяна 9 «В»  </a:t>
            </a:r>
          </a:p>
          <a:p>
            <a:pPr>
              <a:buFont typeface="Wingdings 3" pitchFamily="18" charset="2"/>
              <a:buNone/>
              <a:defRPr/>
            </a:pPr>
            <a:endParaRPr lang="ru-RU" sz="2000" b="1" i="1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3" pitchFamily="18" charset="2"/>
              <a:buNone/>
              <a:defRPr/>
            </a:pP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ru-RU" sz="2800" dirty="0" smtClean="0">
                <a:solidFill>
                  <a:schemeClr val="accent5"/>
                </a:solidFill>
                <a:effectLst/>
                <a:latin typeface="Times New Roman" pitchFamily="18" charset="0"/>
                <a:cs typeface="Times New Roman" pitchFamily="18" charset="0"/>
              </a:rPr>
              <a:t>Учебные</a:t>
            </a:r>
            <a:br>
              <a:rPr lang="ru-RU" sz="2800" dirty="0" smtClean="0">
                <a:solidFill>
                  <a:schemeClr val="accent5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accent5"/>
                </a:solidFill>
                <a:effectLst/>
                <a:latin typeface="Times New Roman" pitchFamily="18" charset="0"/>
                <a:cs typeface="Times New Roman" pitchFamily="18" charset="0"/>
              </a:rPr>
              <a:t> достижения 9-х классов </a:t>
            </a:r>
            <a:endParaRPr lang="ru-RU" sz="2800" dirty="0">
              <a:solidFill>
                <a:schemeClr val="accent5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836712"/>
            <a:ext cx="8280920" cy="5544616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ru-RU" sz="25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Подготовка  к ОГЭ по математике:</a:t>
            </a:r>
          </a:p>
          <a:p>
            <a:pPr lvl="1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9 А -четверг (7 урок)-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часть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заданий, пятница (7 урок)-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часть заданий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9 Б- четверг (7 урок)-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часть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заданий, пятница (7 урок)-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часть заданий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ru-RU" sz="25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Решение задач повышенной трудности по математике:</a:t>
            </a:r>
            <a:endParaRPr lang="ru-RU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9 В- понедельник (6 урок)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Подготовка к ОГЭ и итоговому собеседованию по русскому языку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ведется на уроках русского языка по расписанию.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8686800" cy="36004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accent5"/>
                </a:solidFill>
                <a:effectLst/>
                <a:latin typeface="Times New Roman" pitchFamily="18" charset="0"/>
                <a:cs typeface="Times New Roman" pitchFamily="18" charset="0"/>
              </a:rPr>
              <a:t>Подготовка  к ГИА-9 </a:t>
            </a:r>
            <a:endParaRPr lang="ru-RU" sz="2800" b="1" dirty="0">
              <a:solidFill>
                <a:schemeClr val="accent5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1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1337686"/>
              </p:ext>
            </p:extLst>
          </p:nvPr>
        </p:nvGraphicFramePr>
        <p:xfrm>
          <a:off x="1057275" y="1481138"/>
          <a:ext cx="7029450" cy="452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Лист" r:id="rId4" imgW="8663886" imgH="5577840" progId="Excel.Sheet.8">
                  <p:embed/>
                </p:oleObj>
              </mc:Choice>
              <mc:Fallback>
                <p:oleObj name="Лист" r:id="rId4" imgW="8663886" imgH="5577840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7275" y="1481138"/>
                        <a:ext cx="7029450" cy="4525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5"/>
                </a:solidFill>
                <a:effectLst/>
                <a:latin typeface="Times New Roman" pitchFamily="18" charset="0"/>
                <a:cs typeface="Times New Roman" pitchFamily="18" charset="0"/>
              </a:rPr>
              <a:t>Организованное Горячее питание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2389</TotalTime>
  <Words>726</Words>
  <Application>Microsoft Office PowerPoint</Application>
  <PresentationFormat>Экран (4:3)</PresentationFormat>
  <Paragraphs>161</Paragraphs>
  <Slides>19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Открытая</vt:lpstr>
      <vt:lpstr>Лист</vt:lpstr>
      <vt:lpstr>Родительское собрание « Подготовка к ГИА в 9 классах»</vt:lpstr>
      <vt:lpstr>                  Результаты защиты ИИП -9:  69 обучающихся</vt:lpstr>
      <vt:lpstr>Обучающимся, которые набрали от 15до16 баллов рекомендовано принять участие в конференции «Шаги в науку»</vt:lpstr>
      <vt:lpstr> Успеваемость в 9-х классах  2020-2021 учебный год </vt:lpstr>
      <vt:lpstr>Результаты успеваемости в 9-х классах</vt:lpstr>
      <vt:lpstr>Результаты пробного ОГЭ- математика</vt:lpstr>
      <vt:lpstr>Учебные  достижения 9-х классов </vt:lpstr>
      <vt:lpstr>Подготовка  к ГИА-9 </vt:lpstr>
      <vt:lpstr>Организованное Горячее питание</vt:lpstr>
      <vt:lpstr>Новогодний КВН-2021</vt:lpstr>
      <vt:lpstr>г. Омск, 2019</vt:lpstr>
      <vt:lpstr>Документы, регламентирующие организацию  и проведение итогового собеседования</vt:lpstr>
      <vt:lpstr>Сроки проведения  итогового собеседования</vt:lpstr>
      <vt:lpstr>Во время проведения итогового собеседования  запрещено</vt:lpstr>
      <vt:lpstr>  Тиражирование заданий  для итогового собеседования  В день проведения итогового собеседования не ранее  07.30 часов по местному времени ответственный  организатор образовательной организации  с помощью технического специалиста  получает с сайта РИАЦ и тиражирует  материалы для проведения  итогового собеседования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Валентина Либерцова</dc:creator>
  <cp:lastModifiedBy>user</cp:lastModifiedBy>
  <cp:revision>211</cp:revision>
  <dcterms:modified xsi:type="dcterms:W3CDTF">2021-01-29T02:37:34Z</dcterms:modified>
</cp:coreProperties>
</file>