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03" r:id="rId2"/>
    <p:sldId id="294" r:id="rId3"/>
    <p:sldId id="302" r:id="rId4"/>
    <p:sldId id="295" r:id="rId5"/>
    <p:sldId id="298" r:id="rId6"/>
    <p:sldId id="316" r:id="rId7"/>
    <p:sldId id="299" r:id="rId8"/>
    <p:sldId id="317" r:id="rId9"/>
    <p:sldId id="301" r:id="rId10"/>
    <p:sldId id="314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2189068471704E-2"/>
          <c:y val="8.0019231270611488E-2"/>
          <c:w val="0.65200020401196368"/>
          <c:h val="0.80099700350997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16-17 баллов (высокий уровень, отметка -5)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0.16</c:v>
                </c:pt>
                <c:pt idx="2">
                  <c:v>0.12</c:v>
                </c:pt>
                <c:pt idx="3">
                  <c:v>9.2999999999999999E-2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14-15 баллов, повышенный уровень, отметка-4)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0.21</c:v>
                </c:pt>
                <c:pt idx="1">
                  <c:v>0.28000000000000003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8-13 баллов (базовый уровень, отметка -3)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0.79</c:v>
                </c:pt>
                <c:pt idx="1">
                  <c:v>0.56000000000000005</c:v>
                </c:pt>
                <c:pt idx="2">
                  <c:v>0.48</c:v>
                </c:pt>
                <c:pt idx="3">
                  <c:v>0.61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 баллов (пониженный уровень, отметка -2)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838400"/>
        <c:axId val="52839936"/>
        <c:axId val="0"/>
      </c:bar3DChart>
      <c:catAx>
        <c:axId val="52838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839936"/>
        <c:crosses val="autoZero"/>
        <c:auto val="1"/>
        <c:lblAlgn val="ctr"/>
        <c:lblOffset val="100"/>
        <c:noMultiLvlLbl val="0"/>
      </c:catAx>
      <c:valAx>
        <c:axId val="52839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2838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44174135723438E-2"/>
          <c:y val="0.11749999999999998"/>
          <c:w val="0.90784580132506865"/>
          <c:h val="0.68069696453069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44</c:v>
                </c:pt>
                <c:pt idx="2">
                  <c:v>42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8863178136355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664738360224871E-3"/>
                  <c:y val="9.239766110235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13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</c:v>
                </c:pt>
                <c:pt idx="1">
                  <c:v>44</c:v>
                </c:pt>
                <c:pt idx="2">
                  <c:v>28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четв.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36</c:v>
                </c:pt>
                <c:pt idx="1">
                  <c:v>40</c:v>
                </c:pt>
                <c:pt idx="2">
                  <c:v>40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533312"/>
        <c:axId val="117539200"/>
      </c:barChart>
      <c:catAx>
        <c:axId val="11753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13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539200"/>
        <c:crosses val="autoZero"/>
        <c:auto val="1"/>
        <c:lblAlgn val="ctr"/>
        <c:lblOffset val="100"/>
        <c:noMultiLvlLbl val="0"/>
      </c:catAx>
      <c:valAx>
        <c:axId val="1175392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13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533312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14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0EF4A-33EE-4DA3-A4F8-4EF4A323075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6F295-6B47-4470-9282-2E28C57B5C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12763-1006-4DD0-AA94-2B183262A4A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6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« Подготовка к ГИА в 9 классах»</a:t>
            </a:r>
            <a:endParaRPr lang="ru-RU" sz="32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872808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28.01.2021</a:t>
            </a:r>
            <a:endParaRPr lang="ru-RU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 декабря состоялся традиционный Новогодний КВН в 9-11 классах.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«Команда -открытие года» победила команда 9Б класса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«5 минут».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«Оригинальность - наше кредо» победу одержала команда 9В класса.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Новогодний КВН-2021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msk-school56.narod.ru/foto/new_news2/kvn202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3619500" cy="25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omsk-school56.narod.ru/foto/new_news2/kvn2020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3619500" cy="25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2062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237312"/>
            <a:ext cx="9144000" cy="28803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г. Омск, 2019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15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Министерство образования Омской 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786" y="1220559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собеседовние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 русскому языку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77" y="476672"/>
            <a:ext cx="8229600" cy="6529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организацию </a:t>
            </a:r>
            <a:b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итогового собеседовани</a:t>
            </a:r>
            <a:r>
              <a:rPr lang="ru-RU" sz="24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34" y="184482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Федеральной службы по надзору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образования и науки от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07.11.2018 № 189/1513 «Об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по образовательным программам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Омской области от 31.01.2019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проведения итогового 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по русскому языку»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6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9" y="584684"/>
            <a:ext cx="8147248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  <a:b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139" y="692696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–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  <a:p>
            <a:pPr algn="ctr"/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ОВЗ, детей-инвалидов и инвалидов время увеличивается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30 минут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 09.00 часов</a:t>
            </a:r>
            <a:b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64057"/>
              </p:ext>
            </p:extLst>
          </p:nvPr>
        </p:nvGraphicFramePr>
        <p:xfrm>
          <a:off x="827584" y="1772816"/>
          <a:ext cx="7704858" cy="8314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82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8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срок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сроки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.02.202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.03.202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.05.202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4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325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собеседования </a:t>
            </a:r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endParaRPr lang="ru-RU" sz="2800" b="1" u="sng" dirty="0"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793890" y="1700808"/>
            <a:ext cx="7868125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средства связи, фото, аудио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письменные заметки и иные средства хранения и передачи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223" y="1772816"/>
            <a:ext cx="8357554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sz="28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br>
              <a:rPr lang="ru-RU" sz="28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итогового собеседован</a:t>
            </a:r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итогового собеседования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07.30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 по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местному времени ответственный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технического специалиста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РИАЦ 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тиражирует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21088"/>
            <a:ext cx="79208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«горячих»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линий: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Омской области: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(3812)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24-76-79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Региональный информационно-аналитический центр системы образования Омской области: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(3812)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37-74-92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00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59632" y="332656"/>
            <a:ext cx="6984776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 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lang="ru-RU" sz="24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24960" y="1340768"/>
            <a:ext cx="3959007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вслух небольшого текста </a:t>
            </a: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305731" y="3451907"/>
            <a:ext cx="3978236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прочитанного текста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 flipH="1">
            <a:off x="4860033" y="3501007"/>
            <a:ext cx="3960438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4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экзаменатором-собеседником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4860033" y="1340768"/>
            <a:ext cx="3960440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Монологическое высказывание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может быть описание, повествование, рассуждение)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6253" y="5234614"/>
            <a:ext cx="8280204" cy="646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всего времени ответа ведется аудиозапись!</a:t>
            </a:r>
          </a:p>
        </p:txBody>
      </p:sp>
    </p:spTree>
    <p:extLst>
      <p:ext uri="{BB962C8B-B14F-4D97-AF65-F5344CB8AC3E}">
        <p14:creationId xmlns:p14="http://schemas.microsoft.com/office/powerpoint/2010/main" val="10539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2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142225" y="241024"/>
            <a:ext cx="2016224" cy="1224136"/>
          </a:xfrm>
          <a:prstGeom prst="cloudCallout">
            <a:avLst>
              <a:gd name="adj1" fmla="val 28643"/>
              <a:gd name="adj2" fmla="val 79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Незачет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164288" y="88488"/>
            <a:ext cx="1728192" cy="1368152"/>
          </a:xfrm>
          <a:prstGeom prst="cloudCallout">
            <a:avLst>
              <a:gd name="adj1" fmla="val -59505"/>
              <a:gd name="adj2" fmla="val 53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915816" y="332657"/>
            <a:ext cx="2880320" cy="7948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Для получения «зачета» необходимо набрать                     10 баллов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1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1623380"/>
            <a:ext cx="7344816" cy="972108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ответов участников итогового собеседования по русскому языку завершается не позднее чем через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с даты его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2325" y="2780928"/>
            <a:ext cx="7344816" cy="2304256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образовательных организаций не позднее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 дней после получения от органов местного самоуправления, осуществляющих управление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результатов итогового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обеспечивают ознакомление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обучающихся и (или) их родителей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0516" y="260648"/>
            <a:ext cx="726296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результатами </a:t>
            </a:r>
          </a:p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3249" y="5270624"/>
            <a:ext cx="7262967" cy="914400"/>
          </a:xfrm>
          <a:prstGeom prst="roundRect">
            <a:avLst/>
          </a:prstGeom>
          <a:gradFill>
            <a:gsLst>
              <a:gs pos="24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итогового собеседования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 –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БЕССРОЧНО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02182"/>
            <a:ext cx="777686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проведению 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в текущем учебном году</a:t>
            </a:r>
            <a:endParaRPr lang="ru-RU" sz="24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10065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получившие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6888" y="350100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явившиеся по уважительным причинам, подтвержденным документально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869160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итоговое 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подтвержденным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</a:t>
            </a:r>
          </a:p>
        </p:txBody>
      </p:sp>
    </p:spTree>
    <p:extLst>
      <p:ext uri="{BB962C8B-B14F-4D97-AF65-F5344CB8AC3E}">
        <p14:creationId xmlns:p14="http://schemas.microsoft.com/office/powerpoint/2010/main" val="3397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726658"/>
              </p:ext>
            </p:extLst>
          </p:nvPr>
        </p:nvGraphicFramePr>
        <p:xfrm>
          <a:off x="245613" y="1484784"/>
          <a:ext cx="88983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4E3B30"/>
                </a:solidFill>
              </a:rPr>
              <a:t>                  </a:t>
            </a: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защиты ИИП -9: </a:t>
            </a:r>
            <a:b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69 обучающихся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Дударева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Лада 9 «А»                     Ухова Екатерина 9 «Б»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Журавлев Даниил 9 «А»              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Феллер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Софья 9 «Б»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Бессонова Екатерина 9 «Б»         Бакланова Татьяна 9 «В»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Гефель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Егор 9 «Б»                     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Мерзачанова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Милана 9«В»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Джигкаева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Виктория 9 «Б»      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Понаморенко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Алина 9 «В»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Лагздина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Ева 9 «Б»                     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Придюк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Арина 9 «В»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Прямосудова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Виктория 9 «Б»      Рыбин Данил 9 «В»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Темербекова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Жанель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9 «Б»           Смотров Валентин 9 «В»</a:t>
            </a:r>
          </a:p>
          <a:p>
            <a:pPr>
              <a:buNone/>
            </a:pPr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Обучающимся, которые набрали от 15до16 баллов рекомендовано принять участие в конференции «Шаги в науку»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907667"/>
              </p:ext>
            </p:extLst>
          </p:nvPr>
        </p:nvGraphicFramePr>
        <p:xfrm>
          <a:off x="549275" y="1531938"/>
          <a:ext cx="8043863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58204" cy="8701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 </a:t>
            </a:r>
            <a: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Успеваемость в 9-х классах</a:t>
            </a:r>
            <a:b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 2020-2021 учебный год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Закончили 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четверть 2020-2021 учебного года на </a:t>
            </a:r>
            <a:r>
              <a:rPr lang="ru-RU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отлично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Дударева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Лада  9«А»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Бессонова Екатерина   9«Б»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Прямосудова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Виктория  9«Б»    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Ухова Екатерина 9«Б»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Бакланова Татьяна  9«В»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Калмышева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Анжелика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9«В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одной «4»: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 обучающийся по предмету ( Русский язык)</a:t>
            </a: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одной «3»: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 обучающийся по предмету ( Литература)</a:t>
            </a: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Неуспевающие: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обучающийся.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успеваемости</a:t>
            </a:r>
            <a:b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в 9-х классах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35771"/>
          <a:ext cx="8784977" cy="566158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8232"/>
                <a:gridCol w="648072"/>
                <a:gridCol w="728915"/>
                <a:gridCol w="783253"/>
                <a:gridCol w="792088"/>
                <a:gridCol w="1656184"/>
                <a:gridCol w="2088233"/>
              </a:tblGrid>
              <a:tr h="10421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9А(19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писало- 17)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писало-25)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В(25,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писало-23)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 (69,    писало-65)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пробного ОГЭ- математика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500063" y="1214438"/>
            <a:ext cx="8248650" cy="5310187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Призёры муниципального этапа ВсОШ-20: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Занкина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Ксения 9«А» 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(предмет: География)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Бессонова Екатерина 9 «Б»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(предмет: Литература)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Володькова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Елизавета 9 «Б»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(предмет: Английский язык)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Научно-техническая конференция «Инжиниринг  4.0: Нефтехимия и информационные технологии» Диплом 1 степени: </a:t>
            </a:r>
          </a:p>
          <a:p>
            <a:pPr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Бакланова Татьяна 9 «В»  </a:t>
            </a:r>
          </a:p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Учебные</a:t>
            </a:r>
            <a:b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 достижения 9-х классов 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 к ОГЭ по математике: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А -четверг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заданий, пятница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заданий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Б- четверг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заданий, пятница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заданий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задач повышенной трудности по математике: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В- понедельник (6 урок)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ОГЭ и итоговому собеседованию по русскому языку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ведется на уроках русского языка по расписанию.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 к ГИА-9 </a:t>
            </a:r>
            <a:endParaRPr lang="ru-RU" sz="2800" b="1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337686"/>
              </p:ext>
            </p:extLst>
          </p:nvPr>
        </p:nvGraphicFramePr>
        <p:xfrm>
          <a:off x="1057275" y="1481138"/>
          <a:ext cx="702945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Лист" r:id="rId4" imgW="8663886" imgH="5577840" progId="Excel.Sheet.8">
                  <p:embed/>
                </p:oleObj>
              </mc:Choice>
              <mc:Fallback>
                <p:oleObj name="Лист" r:id="rId4" imgW="8663886" imgH="5577840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481138"/>
                        <a:ext cx="702945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Организованное Горячее питание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726</Words>
  <Application>Microsoft Office PowerPoint</Application>
  <PresentationFormat>Экран (4:3)</PresentationFormat>
  <Paragraphs>161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Открытая</vt:lpstr>
      <vt:lpstr>Лист</vt:lpstr>
      <vt:lpstr>Родительское собрание « Подготовка к ГИА в 9 классах»</vt:lpstr>
      <vt:lpstr>                  Результаты защиты ИИП -9:  69 обучающихся</vt:lpstr>
      <vt:lpstr>Обучающимся, которые набрали от 15до16 баллов рекомендовано принять участие в конференции «Шаги в науку»</vt:lpstr>
      <vt:lpstr> Успеваемость в 9-х классах  2020-2021 учебный год </vt:lpstr>
      <vt:lpstr>Результаты успеваемости в 9-х классах</vt:lpstr>
      <vt:lpstr>Результаты пробного ОГЭ- математика</vt:lpstr>
      <vt:lpstr>Учебные  достижения 9-х классов </vt:lpstr>
      <vt:lpstr>Подготовка  к ГИА-9 </vt:lpstr>
      <vt:lpstr>Организованное Горячее питание</vt:lpstr>
      <vt:lpstr>Новогодний КВН-2021</vt:lpstr>
      <vt:lpstr>г. Омск, 2019</vt:lpstr>
      <vt:lpstr>Документы, регламентирующие организацию  и проведение итогового собеседования</vt:lpstr>
      <vt:lpstr>Сроки проведения  итогового собеседования</vt:lpstr>
      <vt:lpstr>Во время проведения итогового собеседования  запрещено</vt:lpstr>
      <vt:lpstr>  Тиражирование заданий  для итогового собеседования  В день проведения итогового собеседования не ранее  07.30 часов по местному времени ответственный  организатор образовательной организации  с помощью технического специалиста  получает с сайта РИАЦ и тиражирует  материалы для проведения  итогового собеседования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user</cp:lastModifiedBy>
  <cp:revision>211</cp:revision>
  <dcterms:modified xsi:type="dcterms:W3CDTF">2021-01-29T02:37:34Z</dcterms:modified>
</cp:coreProperties>
</file>