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00" r:id="rId3"/>
    <p:sldId id="301" r:id="rId4"/>
    <p:sldId id="302" r:id="rId5"/>
    <p:sldId id="278" r:id="rId6"/>
    <p:sldId id="257" r:id="rId7"/>
    <p:sldId id="276" r:id="rId8"/>
    <p:sldId id="280" r:id="rId9"/>
    <p:sldId id="281" r:id="rId10"/>
    <p:sldId id="282" r:id="rId11"/>
    <p:sldId id="283" r:id="rId12"/>
    <p:sldId id="284" r:id="rId13"/>
    <p:sldId id="285" r:id="rId14"/>
    <p:sldId id="287" r:id="rId15"/>
    <p:sldId id="288" r:id="rId16"/>
    <p:sldId id="289" r:id="rId17"/>
    <p:sldId id="290" r:id="rId18"/>
    <p:sldId id="291" r:id="rId19"/>
    <p:sldId id="258" r:id="rId20"/>
    <p:sldId id="269" r:id="rId21"/>
    <p:sldId id="264" r:id="rId22"/>
    <p:sldId id="259" r:id="rId23"/>
    <p:sldId id="273" r:id="rId24"/>
    <p:sldId id="265" r:id="rId25"/>
    <p:sldId id="260" r:id="rId26"/>
    <p:sldId id="274" r:id="rId27"/>
    <p:sldId id="266" r:id="rId28"/>
    <p:sldId id="261" r:id="rId29"/>
    <p:sldId id="270" r:id="rId30"/>
    <p:sldId id="267" r:id="rId31"/>
    <p:sldId id="262" r:id="rId32"/>
    <p:sldId id="272" r:id="rId33"/>
    <p:sldId id="268" r:id="rId34"/>
    <p:sldId id="286" r:id="rId35"/>
    <p:sldId id="293" r:id="rId36"/>
    <p:sldId id="294" r:id="rId37"/>
    <p:sldId id="295" r:id="rId38"/>
    <p:sldId id="296" r:id="rId39"/>
    <p:sldId id="297" r:id="rId40"/>
    <p:sldId id="298" r:id="rId41"/>
    <p:sldId id="299" r:id="rId42"/>
  </p:sldIdLst>
  <p:sldSz cx="12192000" cy="6858000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4660"/>
  </p:normalViewPr>
  <p:slideViewPr>
    <p:cSldViewPr snapToGrid="0">
      <p:cViewPr>
        <p:scale>
          <a:sx n="70" d="100"/>
          <a:sy n="70" d="100"/>
        </p:scale>
        <p:origin x="-1290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1408E-9275-4F6F-BBB1-A01502DD89C7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64F84-D8DF-448E-B9A4-8B89041088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5087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165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97505-761B-4368-8801-5BBF3D37FC1B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5363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165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0007E-5D5E-4FFC-A9E9-4FFD59DC35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F295-6B47-4470-9282-2E28C57B5C9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6265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638-53F8-4530-8224-F577D336F8C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C89-F950-407D-8CBE-253FBE503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641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638-53F8-4530-8224-F577D336F8C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C89-F950-407D-8CBE-253FBE503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011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638-53F8-4530-8224-F577D336F8C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C89-F950-407D-8CBE-253FBE503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301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638-53F8-4530-8224-F577D336F8C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C89-F950-407D-8CBE-253FBE503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618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638-53F8-4530-8224-F577D336F8C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C89-F950-407D-8CBE-253FBE503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866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638-53F8-4530-8224-F577D336F8C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C89-F950-407D-8CBE-253FBE503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657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638-53F8-4530-8224-F577D336F8C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C89-F950-407D-8CBE-253FBE503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897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638-53F8-4530-8224-F577D336F8C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C89-F950-407D-8CBE-253FBE503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203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638-53F8-4530-8224-F577D336F8C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C89-F950-407D-8CBE-253FBE503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229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638-53F8-4530-8224-F577D336F8C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C89-F950-407D-8CBE-253FBE503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84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638-53F8-4530-8224-F577D336F8C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C89-F950-407D-8CBE-253FBE503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181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99638-53F8-4530-8224-F577D336F8C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3BC89-F950-407D-8CBE-253FBE503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082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97529"/>
            <a:ext cx="9144000" cy="159341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Итоговое сочинение </a:t>
            </a:r>
            <a:endParaRPr lang="ru-RU" sz="7200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480650"/>
            <a:ext cx="9144000" cy="9144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(2021/2022 учебный год)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019" y="4080566"/>
            <a:ext cx="5715000" cy="2571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21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15223" y="280658"/>
            <a:ext cx="11117655" cy="58963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Итоговое сочинение, соответствующее установленным требованиям, оценивается по критериям</a:t>
            </a:r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: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1. «Соответствие теме</a:t>
            </a:r>
            <a:r>
              <a:rPr lang="ru-RU" sz="3600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»;</a:t>
            </a:r>
          </a:p>
          <a:p>
            <a:pPr marL="0" indent="0">
              <a:buNone/>
            </a:pPr>
            <a:r>
              <a:rPr lang="ru-RU" sz="3600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2. «Аргументация. Привлечение литературного материала</a:t>
            </a:r>
            <a:r>
              <a:rPr lang="ru-RU" sz="3600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»;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3. «Композиция и логика рассуждения»; 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4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. «Качество письменной речи»; 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5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. «Грамотность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»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     </a:t>
            </a: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Для </a:t>
            </a: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получения «зачета» за итоговое сочинение необходимо получить «зачет» по критериям № 1 и № 2 (выставление «незачета» по одному из этих критериев автоматически ведет к «незачету» за работу в целом), а также дополнительно «зачет» по одному из других критериев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093" y="6046912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87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42796" y="407406"/>
            <a:ext cx="10873212" cy="60839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Критерий № 1 </a:t>
            </a:r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«Соответствие </a:t>
            </a: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теме».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Участник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должен рассуждать на предложенную тему, выбрав путь ее раскрытия (например, отвечает на вопрос, поставленный в теме, или размышляет над предложенной проблемой и т.п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.).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Критерий № 2 </a:t>
            </a:r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«Аргументация</a:t>
            </a: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.»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Данный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критерий нацеливает на проверку умения строить рассуждение, доказывать свою позицию, формулируя аргументы и подкрепляя их примерами из опубликованных литературных произведений. Можно привлекать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художественную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, документальную, мемуарную, публицистическую, научную и научно-популярную литературу (в том числе философскую, психологическую, литературоведческую, искусствоведческую), дневники, очерки, литературную критику и другие произведения отечественной и мировой литературы (достаточно опоры на один текст)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277" y="5838682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92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34978" y="226337"/>
            <a:ext cx="11316832" cy="63917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Критерий № 3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«Композиция и логика </a:t>
            </a:r>
            <a:r>
              <a:rPr lang="ru-RU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рассуждения</a:t>
            </a:r>
            <a:r>
              <a:rPr lang="ru-RU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».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Участник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должен выдерживать соотношение между тезисом и доказательствами. «Незачет» ставится при условии, если грубые логические нарушения мешают пониманию смысла сказанного или отсутствует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тезисно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-доказательная часть.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Критерий 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№ 4 </a:t>
            </a:r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«Качество письменной речи</a:t>
            </a: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».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Участник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должен точно выражать мысли, используя разнообразную лексику и различные грамматические конструкции, при необходимости уместно употреблять термины. «Незачет» ставится при условии, если низкое качество речи (в том числе речевые ошибки) существенно затрудняет понимание смысла сочинения.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Критерий 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№ 5 </a:t>
            </a:r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Грамотность».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«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Незачет» ставится при условии, если на 100 слов в среднем приходится в сумме более пяти ошибок: грамматических, орфографических,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пунктуационных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27" y="5621398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92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845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Композиция сочинения</a:t>
            </a:r>
            <a:endParaRPr lang="ru-RU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277" y="1113576"/>
            <a:ext cx="11090495" cy="5063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1.Вступление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. Размышление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по теме сочинения. Оно раскрывает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основную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мысль, вводит в круг рассматриваемых проблем. 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2.Основная 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часть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. В этой части доказывается 2-3 тезиса. 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Здесь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раскрывается идея сочинения и связанные с ней вопросы.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(Эти доказательства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строится по принципу: тезис-доказательство-вывод- логический переход к новой мысли.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(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пора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на литературные произведения – главный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критерий при оценивании сочинения)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3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. Заключение.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Здесь подводятся итоги, содержатся конечные выводы и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оценки. 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715" y="5874896"/>
            <a:ext cx="4286250" cy="428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9" y="150812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74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итогового сочинения</a:t>
            </a:r>
            <a:r>
              <a:rPr lang="ru-RU" sz="3200" b="1" dirty="0">
                <a:solidFill>
                  <a:srgbClr val="85B1F2"/>
                </a:solidFill>
                <a:latin typeface="Noto Sans"/>
              </a:rPr>
              <a:t/>
            </a:r>
            <a:br>
              <a:rPr lang="ru-RU" sz="3200" b="1" dirty="0">
                <a:solidFill>
                  <a:srgbClr val="85B1F2"/>
                </a:solidFill>
                <a:latin typeface="Noto Sans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764704"/>
            <a:ext cx="8640960" cy="59046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состоит из трех частей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 (60-70 слов). Отразите идею будущего сочинения и основные тезисы.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 (включающая несколько подпунктов) — 200- 250 слов. 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зис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(20-30 слов)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льств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 (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 или н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льк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(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гич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epe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к н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мысли</a:t>
            </a:r>
          </a:p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зис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льств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 (60-70 слов)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62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 Вступление раскрывает основную мысль, вводит в круг рассматриваемых проблем.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1417639"/>
            <a:ext cx="8363272" cy="47085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 3 элементов: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бъяснение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ключевых слов темы или цитаты;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рассуждения о значимости предложенных для объяснения понятий в жизни человека;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Ответ-тезис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главный вопрос темы.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элементы последовательно располагаются друг за другом.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448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8964488" cy="922114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 Основная часть </a:t>
            </a:r>
            <a:r>
              <a:rPr lang="ru-RU" sz="31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раскрывает идею сочинения и связанные с ней вопросы, представляет систему доказательств выдвинутых положений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974" y="1489586"/>
            <a:ext cx="10252514" cy="517977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Тезис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основная мысль сочинения, которую нужно аргументировано доказывать. Формулировка тезиса зависит от  темы сочинения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Помни!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oбъeму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oснoвнaя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чaсть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дoлжнa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быть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бoльшe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чeм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вступлeниe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зaключeниe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вмeстe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взятыe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Тeзис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пoдкpeплeнный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apгумeнтoм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мoжeт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быть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всeгo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oдин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Оптимaльнoe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кoличeствo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2.</a:t>
            </a:r>
          </a:p>
          <a:p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Кaждoму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тeзису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свoй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apгумeнт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Связка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переход от одной мысли к другой. Нужно плавно переходить от тезиса к аргументации.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нужно: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из литературных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источников,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в отдельный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абзац,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каждого абзаца написать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микровывод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одному тезису привести один литературный аргумент, но лучше, чтобы аргументов было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два,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тезисов несколько, то к каждому из них приводится свой аргумент!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28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7667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 состоит из 3 элементов: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974" y="908720"/>
            <a:ext cx="10324522" cy="5760640"/>
          </a:xfrm>
        </p:spPr>
        <p:txBody>
          <a:bodyPr>
            <a:normAutofit fontScale="77500" lnSpcReduction="20000"/>
          </a:bodyPr>
          <a:lstStyle/>
          <a:p>
            <a:pPr>
              <a:buFont typeface="+mj-lt"/>
              <a:buAutoNum type="arabicPeriod"/>
            </a:pPr>
            <a:r>
              <a:rPr lang="ru-RU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Тезис и обращение к литературному произведению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называем автора и произведение, его жанр (если знаем; если не знаем, то так и пишем — «произведение» , чтобы избежать фактических ошибок).</a:t>
            </a:r>
          </a:p>
          <a:p>
            <a:pPr>
              <a:buFont typeface="+mj-lt"/>
              <a:buAutoNum type="arabicPeriod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интерпретацию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здесь мы обращаемся к сюжету произведения или конкретному эпизоду, характеризуем героя(-ев). Желательно несколько раз упомянуть автора, используя речевые клише типа «автор повествует» , «автор описывает» , «писатель рассуждает» , «поэт показывает» , «автор считает» и т. п. Почему нельзя просто написать: «герой пошёл туда-то, сделал то-то» ? А потому что это будет уже не анализ, а простой пересказ.</a:t>
            </a:r>
          </a:p>
          <a:p>
            <a:pPr>
              <a:buFont typeface="+mj-lt"/>
              <a:buAutoNum type="arabicPeriod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Микровывод</a:t>
            </a:r>
            <a:r>
              <a:rPr lang="ru-RU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(он завершает только одну из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микротем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не всё сочинение в целом; нужен для логичности и связности текста): в этой части мы, как правило, формулируем основную мысль всего упомянутого произведения или авторскую позицию по конкретной проблеме. Используем клише типа «писатель приходит к выводу... » и т. 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08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подводит итоги, содержит конечные выводы и оценки.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www.syl.ru/misc/i/ai/80312/123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3461919"/>
            <a:ext cx="3960440" cy="3158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3081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       </a:t>
            </a:r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+mn-ea"/>
                <a:cs typeface="+mn-cs"/>
              </a:rPr>
              <a:t>Направление</a:t>
            </a:r>
            <a:b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+mn-ea"/>
                <a:cs typeface="+mn-cs"/>
              </a:rPr>
              <a:t>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+mn-ea"/>
                <a:cs typeface="+mn-cs"/>
              </a:rPr>
              <a:t>«</a:t>
            </a: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+mn-ea"/>
                <a:cs typeface="+mn-cs"/>
              </a:rPr>
              <a:t>Человек </a:t>
            </a:r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+mn-ea"/>
                <a:cs typeface="+mn-cs"/>
              </a:rPr>
              <a:t>путешествующий: дорога в жизни человека (дорога реальная, воображаемая, книжная</a:t>
            </a: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+mn-ea"/>
                <a:cs typeface="+mn-cs"/>
              </a:rPr>
              <a:t>)»</a:t>
            </a:r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+mn-ea"/>
                <a:cs typeface="+mn-cs"/>
              </a:rPr>
              <a:t/>
            </a:r>
            <a:br>
              <a:rPr lang="ru-RU" sz="3200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endParaRPr lang="ru-RU" sz="4800" b="1" u="sng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734" y="1457608"/>
            <a:ext cx="10515600" cy="46740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u="sng" dirty="0" smtClean="0">
                <a:solidFill>
                  <a:srgbClr val="FF0000"/>
                </a:solidFill>
              </a:rPr>
              <a:t>ФИПИ комментирует: </a:t>
            </a:r>
            <a:r>
              <a:rPr lang="ru-RU" dirty="0">
                <a:latin typeface="Monotype Corsiva" panose="03010101010201010101" pitchFamily="66" charset="0"/>
              </a:rPr>
              <a:t>Выпускник сможет написать о личном опыте путешествий и путевых впечатлениях других людей, дорожных приключениях литературных героев, фантазийных перемещениях во времени и в пространстве, о теме дороги в произведениях искусства. Не исключено понимание дороги как пути научных исследований и творческих поисков. Дорога может быть осмыслена не только в конкретном, но и в символическом значении. Темы сочинений позволят рассуждать о том, как человек на жизненном пути обретает практический и духовный опыт, меняется, лучше понимает самого себя и других людей.</a:t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u="sng" dirty="0">
                <a:latin typeface="Monotype Corsiva" panose="03010101010201010101" pitchFamily="66" charset="0"/>
              </a:rPr>
              <a:t>Обращение к художественной, философской, психологической, краеведческой, научной литературе, мемуарам, дневникам, </a:t>
            </a:r>
            <a:r>
              <a:rPr lang="ru-RU" u="sng" dirty="0" err="1">
                <a:latin typeface="Monotype Corsiva" panose="03010101010201010101" pitchFamily="66" charset="0"/>
              </a:rPr>
              <a:t>травелогам</a:t>
            </a:r>
            <a:r>
              <a:rPr lang="ru-RU" u="sng" dirty="0">
                <a:latin typeface="Monotype Corsiva" panose="03010101010201010101" pitchFamily="66" charset="0"/>
              </a:rPr>
              <a:t> и публицистике, позволит рассмотреть путешествие как важное средство познания действительности и внутреннего мира человека</a:t>
            </a:r>
            <a:r>
              <a:rPr lang="ru-RU" dirty="0"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5686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582" y="476672"/>
            <a:ext cx="11020805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 организацию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итогового сочинения (изложения)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720" y="1700809"/>
            <a:ext cx="110688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Федеральной службы по надзору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 образования и науки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7.11.2018 №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190/1512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Порядка проведения государственной итоговой аттестации по образовательным программам среднего общего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и материалы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 итогового сочинения (изложения)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620713" indent="-263525" algn="just">
              <a:buFont typeface="Symbol" pitchFamily="18" charset="2"/>
              <a:buChar char="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и проведению итогового сочинения (изложения)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/202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учебном году;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0713" indent="-263525" algn="just">
              <a:buFont typeface="Symbol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заполнения бланков итогового сочинения (изложения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сочинения (изложения)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/202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0713" indent="-263525" algn="just">
              <a:buFont typeface="Symbol" pitchFamily="18" charset="2"/>
              <a:buChar char="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отчетных форм для проведения итогового сочинения (изложения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/202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Омской области от 20.10.2017 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проведения итогового  сочинения (изложения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08502" y="188640"/>
            <a:ext cx="1420237" cy="97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40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6024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Примерные темы по направлению</a:t>
            </a:r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200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«Человек </a:t>
            </a: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путешествующий»</a:t>
            </a:r>
            <a:endParaRPr lang="ru-RU" sz="3200" b="1" u="sng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4112"/>
            <a:ext cx="10515600" cy="541397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3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Согласны ли Вы с мыслью, что жизненный путь – это постоянный выбор?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Важно </a:t>
            </a:r>
            <a:r>
              <a:rPr lang="ru-RU" sz="33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ли, идя по жизни вперёд, оглядываться на пройденный путь</a:t>
            </a: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Почему говорят: «дорогу осилит идущий</a:t>
            </a: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»?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Как </a:t>
            </a:r>
            <a:r>
              <a:rPr lang="ru-RU" sz="33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характер, образ жизни  </a:t>
            </a: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человека влияют на его путешествия?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Могут ли мечты быть </a:t>
            </a: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помощью во время путешествия?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Что </a:t>
            </a:r>
            <a:r>
              <a:rPr lang="ru-RU" sz="33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значит «идти по жизни своим путём</a:t>
            </a: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»?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Путешествие </a:t>
            </a:r>
            <a:r>
              <a:rPr lang="ru-RU" sz="33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как способ познания окружающего мира и самого себя.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Как </a:t>
            </a: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характер, образ жизни  </a:t>
            </a:r>
            <a:r>
              <a:rPr lang="ru-RU" sz="33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человека влияет на его жизненный путь?</a:t>
            </a:r>
            <a:endParaRPr lang="ru-RU" sz="3300" b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Какие </a:t>
            </a:r>
            <a:r>
              <a:rPr lang="ru-RU" sz="33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ориентиры помогают не заблудиться на жизненном пути? </a:t>
            </a:r>
            <a:endParaRPr lang="ru-RU" sz="3300" b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Зачем люди отправляются в путешествие?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Возможно </a:t>
            </a:r>
            <a:r>
              <a:rPr lang="ru-RU" sz="33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ли избежать ошибок в поиске жизненного пути? </a:t>
            </a:r>
            <a:endParaRPr lang="ru-RU" sz="3300" b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Чем путешествия обогащают личность</a:t>
            </a: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Что значит: идти ногу со временем?</a:t>
            </a:r>
            <a:endParaRPr lang="ru-RU" sz="3300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b="1" dirty="0">
              <a:latin typeface="Monotype Corsiva" panose="03010101010201010101" pitchFamily="66" charset="0"/>
            </a:endParaRPr>
          </a:p>
          <a:p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9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98763" y="325924"/>
            <a:ext cx="11063335" cy="621067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3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Что читать?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Н.С. Лесков «Очарованный странник»</a:t>
            </a:r>
          </a:p>
          <a:p>
            <a:pPr marL="514350" indent="-514350">
              <a:buAutoNum type="arabicPeriod"/>
            </a:pP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А.С. Пушкин «Капитанская дочка»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А.С. Грибоедов «Горе от ума»</a:t>
            </a:r>
          </a:p>
          <a:p>
            <a:pPr marL="514350" indent="-514350">
              <a:buAutoNum type="arabicPeriod"/>
            </a:pP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Н.В. Гоголь «Мёртвые души»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М.Ю. Лермонтов «Мцыри»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А.Н. Радищев «Путешествие из Петербурга в Москву»</a:t>
            </a:r>
          </a:p>
          <a:p>
            <a:pPr marL="514350" indent="-514350">
              <a:buAutoNum type="arabicPeriod"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Н. Некрасов «Кому на Руси жить хорошо»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marL="514350" indent="-514350">
              <a:buAutoNum type="arabicPeriod"/>
            </a:pPr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И.А</a:t>
            </a: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. Бунин</a:t>
            </a:r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. </a:t>
            </a: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«Господин </a:t>
            </a:r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из Сан-Франциско</a:t>
            </a: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»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Л.Н. Толстой «Война и мир»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Р.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Брэдбери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«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И грянул гром»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 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Г.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Уэллс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Машина-времени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»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Д. Лондон «Любовь к жизни»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326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Направление</a:t>
            </a:r>
            <a:br>
              <a:rPr lang="ru-RU" sz="2800" b="1" u="sng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8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«Цивилизация </a:t>
            </a:r>
            <a:r>
              <a:rPr lang="ru-RU" sz="2800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и технологии – спасение, вызов или трагедия? (достижения и риски цивилизации, надежды и страхи, с ней связанные</a:t>
            </a:r>
            <a:r>
              <a:rPr lang="ru-RU" sz="28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).»</a:t>
            </a:r>
            <a:r>
              <a:rPr lang="ru-RU" sz="4000" b="1" u="sng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b="1" u="sng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40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405" y="1403287"/>
            <a:ext cx="11289671" cy="50880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u="sng" dirty="0">
                <a:solidFill>
                  <a:srgbClr val="FF0000"/>
                </a:solidFill>
              </a:rPr>
              <a:t>ФИПИ комментирует</a:t>
            </a:r>
            <a:r>
              <a:rPr lang="ru-RU" b="1" i="1" u="sng" dirty="0" smtClean="0">
                <a:solidFill>
                  <a:srgbClr val="FF0000"/>
                </a:solidFill>
              </a:rPr>
              <a:t>: </a:t>
            </a:r>
            <a:r>
              <a:rPr lang="ru-RU" dirty="0">
                <a:latin typeface="Monotype Corsiva" panose="03010101010201010101" pitchFamily="66" charset="0"/>
              </a:rPr>
              <a:t>Тематическое направление заостряет внимание выпускника на достижениях и рисках цивилизации, надеждах и страхах, связанных с ее плодами.</a:t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>Темы сочинений будут способствовать раздумьям выпускника о собственном опыте столкновения с технологическими новшествами и экологическими проблемами, дадут импульс к рассуждению о влиянии научно-технического прогресса на человека и окружающий его мир. Все эти проблемы стали особенно актуальны на фоне вызовов пандемии 2020−2021 гг. Темы позволят задуматься о диалектике «плюсов» и «минусов» цивилизационного процесса, о благих и трагических последствиях развития технологий, о способах достижения равновесия между материально-техническими завоеваниями и духовными ценностями человечества.</a:t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>Примеры из философской, научной, публицистической, критической и мемуарной литературы покажут, как мыслители, деятели науки и искусства понимают технологический прогресс, в чем видят его пользу и вред. Оправданно также обращение к художественным произведениям, в которых присутствует мотив научных открытий, в том числе к жанрам научной фантастики, утопии и антиутопии.</a:t>
            </a:r>
          </a:p>
        </p:txBody>
      </p:sp>
    </p:spTree>
    <p:extLst>
      <p:ext uri="{BB962C8B-B14F-4D97-AF65-F5344CB8AC3E}">
        <p14:creationId xmlns="" xmlns:p14="http://schemas.microsoft.com/office/powerpoint/2010/main" val="18193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07819" y="117696"/>
            <a:ext cx="11190083" cy="6355532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7400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Примерные темы по </a:t>
            </a:r>
            <a:r>
              <a:rPr lang="ru-RU" sz="74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направлению </a:t>
            </a:r>
          </a:p>
          <a:p>
            <a:pPr marL="0" indent="0" algn="ctr">
              <a:buNone/>
            </a:pPr>
            <a:r>
              <a:rPr lang="ru-RU" sz="74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ru-RU" sz="7400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Цивилизация и </a:t>
            </a:r>
            <a:r>
              <a:rPr lang="ru-RU" sz="74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технологии»</a:t>
            </a:r>
            <a:r>
              <a:rPr lang="ru-RU" sz="3700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700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endParaRPr lang="ru-RU" sz="3700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Меняются ли люди в условиях технического прогресса?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Кому в литературе удалось, с Вашей точки зрения, наиболее ярко отразить достижения и риски цивилизации?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Какие </a:t>
            </a:r>
            <a:r>
              <a:rPr lang="ru-RU" sz="60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вызовы 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несут </a:t>
            </a:r>
            <a:r>
              <a:rPr lang="ru-RU" sz="60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в 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себе достижения цивилизации?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60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Как повлияло развитие техники и технологии на молодое поколение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Какие </a:t>
            </a:r>
            <a:r>
              <a:rPr lang="ru-RU" sz="60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опасности таит в себе технический прогресс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6000" b="1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Что значит «разумное использование технологий?</a:t>
            </a:r>
            <a:br>
              <a:rPr lang="ru-RU" sz="6000" b="1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endParaRPr lang="ru-RU" sz="6000" b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Что в жизни людей остаётся неизменным даже в условиях технического прогресса?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6000" b="1" i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Должен </a:t>
            </a:r>
            <a:r>
              <a:rPr lang="ru-RU" sz="6000" b="1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ли ученый нести ответственность за </a:t>
            </a:r>
            <a:r>
              <a:rPr lang="ru-RU" sz="6000" b="1" i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своё открытие</a:t>
            </a:r>
            <a:r>
              <a:rPr lang="ru-RU" sz="6000" b="1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</a:t>
            </a:r>
            <a:endParaRPr lang="ru-RU" sz="6000" b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60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Что важнее для современного поколения: умение жить в цифровом мире или живое общение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Как </a:t>
            </a:r>
            <a:r>
              <a:rPr lang="ru-RU" sz="60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на современное поколение влияют технические открытия нашей эпохи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Почему </a:t>
            </a:r>
            <a:r>
              <a:rPr lang="ru-RU" sz="60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многие люди 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боятся достижений цивилизаций?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60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Что значит быть современным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Как в эпоху перемен раскрываются нравственные качества людей?</a:t>
            </a:r>
            <a:endParaRPr lang="ru-RU" sz="6000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4400" b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4400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4400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58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3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Что читать?</a:t>
            </a:r>
            <a:br>
              <a:rPr lang="ru-RU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6416"/>
            <a:ext cx="10515600" cy="509054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В. Распутин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. «Прощание с Матёрой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»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Ч. Айтматов «Плаха»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А. Платонов «Котлован»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А.И. Куприн «Олеся»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И.А. Бунин. «Господин из Сан-Франциско»</a:t>
            </a:r>
          </a:p>
          <a:p>
            <a:pPr marL="514350" indent="-514350">
              <a:buAutoNum type="arabicPeriod"/>
            </a:pP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М. Булгаков «Собачье сердце»</a:t>
            </a:r>
          </a:p>
          <a:p>
            <a:pPr marL="514350" indent="-514350">
              <a:buAutoNum type="arabicPeriod"/>
            </a:pP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М. Булгаков «Мастер и Маргарита»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Р.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Брэдбери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«451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г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радус по Фаренгейту», «И грянул гром» и другие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 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Г. Уэллс «Человек-невидимка», «Машина-времени»</a:t>
            </a:r>
          </a:p>
          <a:p>
            <a:pPr marL="514350" indent="-514350">
              <a:buAutoNum type="arabicPeriod"/>
            </a:pP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М. Замятин «Мы»</a:t>
            </a:r>
            <a:endParaRPr lang="ru-RU" b="1" u="sng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957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u="sng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Направление</a:t>
            </a:r>
            <a:br>
              <a:rPr lang="ru-RU" sz="3100" b="1" u="sng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31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«Преступление </a:t>
            </a:r>
            <a:r>
              <a:rPr lang="ru-RU" sz="3100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и Наказание – вечная тема (преступление и наказание как явление социальное и нравственное, совесть и стыд, ответственность, раскаяние</a:t>
            </a:r>
            <a:r>
              <a:rPr lang="ru-RU" sz="31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)»</a:t>
            </a:r>
            <a:r>
              <a:rPr lang="ru-RU" u="sng" dirty="0"/>
              <a:t/>
            </a:r>
            <a:br>
              <a:rPr lang="ru-RU" u="sng" dirty="0"/>
            </a:b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826" y="1690688"/>
            <a:ext cx="10515600" cy="46016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300" b="1" i="1" u="sng" dirty="0">
                <a:solidFill>
                  <a:srgbClr val="FF0000"/>
                </a:solidFill>
              </a:rPr>
              <a:t>ФИПИ комментирует</a:t>
            </a:r>
            <a:r>
              <a:rPr lang="ru-RU" sz="3300" b="1" i="1" u="sng" dirty="0" smtClean="0">
                <a:solidFill>
                  <a:srgbClr val="FF0000"/>
                </a:solidFill>
              </a:rPr>
              <a:t>:</a:t>
            </a:r>
            <a:r>
              <a:rPr lang="ru-RU" i="1" u="sng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latin typeface="Monotype Corsiva" panose="03010101010201010101" pitchFamily="66" charset="0"/>
              </a:rPr>
              <a:t>Тематическое направление предлагает осмыслить «преступление» и «наказание» как социальные и нравственные явления, соотнести их с понятиями закона, совести, стыда, ответственности, раскаяния.</a:t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>Темы сочинений позволят анализировать и оценивать поступки человека с правовой и этической точек зрения. В рассуждениях можно касаться таких проблем, как ответственность за сделанный выбор, последствия преступления для окружающих и самого преступника, возмездие и муки совести и др.</a:t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>Многообразны литературные источники, рассматривающие вечную тему с научной точки зрения (юридической, психологической, социальной, философской). Богата названной проблематикой публицистическая, мемуарная и, конечно, художественная литература, в которой особое место занимает роман «Преступление и наказание» Ф. М. Достоевского, 200-летний юбилей со дня рождения которого все человечество будет отмечать в конце 2021 г.</a:t>
            </a:r>
          </a:p>
        </p:txBody>
      </p:sp>
    </p:spTree>
    <p:extLst>
      <p:ext uri="{BB962C8B-B14F-4D97-AF65-F5344CB8AC3E}">
        <p14:creationId xmlns="" xmlns:p14="http://schemas.microsoft.com/office/powerpoint/2010/main" val="37021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7283" y="-72428"/>
            <a:ext cx="11552221" cy="6930428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Примерные темы по </a:t>
            </a: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направлению</a:t>
            </a:r>
          </a:p>
          <a:p>
            <a:pPr marL="0" indent="0" algn="ctr">
              <a:buNone/>
            </a:pPr>
            <a:r>
              <a:rPr lang="ru-RU" sz="23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u="sng" dirty="0">
                <a:solidFill>
                  <a:srgbClr val="4472C4">
                    <a:lumMod val="50000"/>
                  </a:srgbClr>
                </a:solidFill>
                <a:latin typeface="Monotype Corsiva" panose="03010101010201010101" pitchFamily="66" charset="0"/>
                <a:ea typeface="+mj-ea"/>
                <a:cs typeface="+mj-cs"/>
              </a:rPr>
              <a:t>«Преступление и </a:t>
            </a:r>
            <a:r>
              <a:rPr lang="ru-RU" sz="4000" b="1" u="sng" dirty="0" smtClean="0">
                <a:solidFill>
                  <a:srgbClr val="4472C4">
                    <a:lumMod val="50000"/>
                  </a:srgbClr>
                </a:solidFill>
                <a:latin typeface="Monotype Corsiva" panose="03010101010201010101" pitchFamily="66" charset="0"/>
                <a:ea typeface="+mj-ea"/>
                <a:cs typeface="+mj-cs"/>
              </a:rPr>
              <a:t>Наказание»</a:t>
            </a:r>
            <a:endParaRPr lang="ru-RU" sz="2300" b="1" u="sng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Зачем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анализировать поступки, которые уже нельзя исправить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Что помогает человеку искоренять зло в себе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Как могут добро и зло сочетаться в одном человеке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Каковы могут быть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причины преступлений?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Почему за преступлением следует наказание?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Сила или слабость человека проявляется в признании им своих ошибок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Свобода и ответственность в жизни человека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Что значит быть совестливым человеком?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Можно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ли простить человека,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совершившего преступление?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Как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совесть помогает человеку совершать выбор между добром и злом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Может ли преступление быть оправдано?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Какую роль играет совесть в жизни человека?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Как может совершенное зло повлиять на жизнь человека?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Можно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ли искупить свою вину?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В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чём различие между ошибкой и преступлением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Почему стыд бывает ложным, а совесть нет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41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15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Что </a:t>
            </a:r>
            <a:r>
              <a:rPr lang="ru-RU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читать?</a:t>
            </a:r>
            <a:br>
              <a:rPr lang="ru-RU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59667"/>
            <a:ext cx="10515600" cy="521729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Ф.М. Достоевский «Преступление и наказание»</a:t>
            </a:r>
          </a:p>
          <a:p>
            <a:pPr marL="514350" indent="-514350">
              <a:buAutoNum type="arabicPeriod"/>
            </a:pP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М.Ю. Лермонтов «Герой нашего времени»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Н.С. Лесков «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Леди Макбет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Мценского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уезда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»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М. Горький « Макар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Чудра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», «Старуха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Изергиль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»</a:t>
            </a:r>
          </a:p>
          <a:p>
            <a:pPr marL="514350" indent="-514350">
              <a:buAutoNum type="arabicPeriod"/>
            </a:pP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А.Н. Островский «Гроза»</a:t>
            </a:r>
          </a:p>
          <a:p>
            <a:pPr marL="514350" indent="-514350">
              <a:buAutoNum type="arabicPeriod"/>
            </a:pP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А.С. Пушкин «Выстрел», «Метель»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Л. Андреев. «Иуда Искариот»</a:t>
            </a:r>
          </a:p>
          <a:p>
            <a:pPr marL="514350" indent="-514350">
              <a:buAutoNum type="arabicPeriod"/>
            </a:pP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marL="514350" indent="-514350">
              <a:buAutoNum type="arabicPeriod"/>
            </a:pP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253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977" y="365125"/>
            <a:ext cx="1172423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u="sng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Направление</a:t>
            </a:r>
            <a:br>
              <a:rPr lang="ru-RU" b="1" u="sng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ru-RU" sz="36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Книга </a:t>
            </a:r>
            <a:r>
              <a:rPr lang="ru-RU" sz="3600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(музыка, спектакль, фильм) – про меня (высказывание о тексте, который представляется личностно важным для 11-классника</a:t>
            </a:r>
            <a:r>
              <a:rPr lang="ru-RU" sz="36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)»</a:t>
            </a:r>
            <a:r>
              <a:rPr lang="ru-RU" u="sng" dirty="0"/>
              <a:t/>
            </a:r>
            <a:br>
              <a:rPr lang="ru-RU" u="sng" dirty="0"/>
            </a:br>
            <a:r>
              <a:rPr lang="ru-RU" b="1" u="sng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b="1" u="sng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352" y="1825625"/>
            <a:ext cx="10955448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u="sng" dirty="0">
                <a:solidFill>
                  <a:srgbClr val="FF0000"/>
                </a:solidFill>
              </a:rPr>
              <a:t>ФИПИ комментирует: </a:t>
            </a:r>
            <a:r>
              <a:rPr lang="ru-RU" dirty="0" smtClean="0"/>
              <a:t>Тематическое </a:t>
            </a:r>
            <a:r>
              <a:rPr lang="ru-RU" dirty="0"/>
              <a:t>направление позволяет высказаться о произведении различных видов искусства (литература, музыка, театр или кино, в том числе мультипликационное или документальное), которое является личностно важным для автора сочинения.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 сочинении раскроются читательские (зрительские, музыкальные) предпочтения, выпускник даст собственные интерпретации значимого для него произведения. Мотивировка выбора произведения может быть разной: сильное эстетическое впечатление, совпадение изображенных событий с жизненным опытом выпускника, актуальность проблематики, близость психологических и мировоззренческих установок автора и выпускника.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Высказываясь о произведении искусства с опорой на собственный опыт осмысления жизни, участник может привлечь при аргументации примеры из художественных текстов (включая сценарии), мемуаров, дневников, публицистики, а также из искусствоведческих трудов критиков и ученых.</a:t>
            </a:r>
          </a:p>
        </p:txBody>
      </p:sp>
    </p:spTree>
    <p:extLst>
      <p:ext uri="{BB962C8B-B14F-4D97-AF65-F5344CB8AC3E}">
        <p14:creationId xmlns="" xmlns:p14="http://schemas.microsoft.com/office/powerpoint/2010/main" val="16036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8351" y="190122"/>
            <a:ext cx="11407367" cy="623783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000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Примерные темы по </a:t>
            </a:r>
            <a:r>
              <a:rPr lang="ru-RU" sz="40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направлению</a:t>
            </a:r>
          </a:p>
          <a:p>
            <a:pPr marL="0" indent="0" algn="ctr">
              <a:buNone/>
            </a:pPr>
            <a:r>
              <a:rPr lang="ru-RU" sz="40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«Книга </a:t>
            </a:r>
            <a:r>
              <a:rPr lang="ru-RU" sz="4000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(музыка, спектакль, фильм) – про меня </a:t>
            </a:r>
            <a:r>
              <a:rPr lang="ru-RU" sz="40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Какую роль чтение художественной литературы играет в становлении личности?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Кумиры моего поколения: какие они</a:t>
            </a:r>
            <a:r>
              <a:rPr lang="ru-RU" sz="3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Что добавляет читательский опыт жизненному опыту?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Чтение какой книги потребовало от Вас душевной работы?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В какой книге изображён портрет современного поколения</a:t>
            </a:r>
            <a:r>
              <a:rPr lang="ru-RU" sz="3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Какие вопросы волнуют человека в любую эпоху?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Как повлияло развитие техники и технологии на молодое поколение</a:t>
            </a:r>
            <a:r>
              <a:rPr lang="ru-RU" sz="3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 </a:t>
            </a:r>
            <a:endParaRPr lang="ru-RU" sz="3400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Какие добрые чувства пробуждает в человеке литература?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b="1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Какие произведения искусства делают вас счастливым?</a:t>
            </a:r>
            <a:endParaRPr lang="ru-RU" sz="3400" b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Какие вопросы, поднятые в литературе, не теряют своей актуальности с течением времени? 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Похожи ли мои ровесники на молодёжь былых времён</a:t>
            </a:r>
            <a:r>
              <a:rPr lang="ru-RU" sz="3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Какие 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черты ваших сверстников Вы считаете типичными</a:t>
            </a:r>
            <a:r>
              <a:rPr lang="ru-RU" sz="3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 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Что мне хотелось бы изменить в жизни современного поколения</a:t>
            </a:r>
            <a:r>
              <a:rPr lang="ru-RU" sz="3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22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Autofit/>
          </a:bodyPr>
          <a:lstStyle/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2853" y="692697"/>
            <a:ext cx="11337777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</a:p>
          <a:p>
            <a:pPr algn="ctr"/>
            <a:r>
              <a:rPr lang="ru-RU" b="1" dirty="0" smtClean="0"/>
              <a:t>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СОЧИНЕНИЯ (ИЗЛОЖЕНИЯ)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часа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(235 минут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с ОВЗ время увеличивается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1,5 часа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(изложение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начинается </a:t>
            </a:r>
            <a:endParaRPr lang="ru-RU" sz="2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10.00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часов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местному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итогового сочинения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допуск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 –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бессрочно.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сочинения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приеме на обучение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образовательные организации высшего образования действительно </a:t>
            </a:r>
          </a:p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4-х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следующих за годом написания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сочинения</a:t>
            </a:r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1348286"/>
              </p:ext>
            </p:extLst>
          </p:nvPr>
        </p:nvGraphicFramePr>
        <p:xfrm>
          <a:off x="2071487" y="1433014"/>
          <a:ext cx="8127999" cy="848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80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срок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сроки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32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.12.20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.02.202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.05.202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501" y="148724"/>
            <a:ext cx="1422523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3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4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Что читать?</a:t>
            </a:r>
            <a:br>
              <a:rPr lang="ru-RU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06170"/>
            <a:ext cx="10515600" cy="5739897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Л. Андреев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. «Иуда Искариот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»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Д.И. Фонвизин «Недоросль»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Юлия Кузнецова «Помощница ангела»</a:t>
            </a:r>
          </a:p>
          <a:p>
            <a:pPr marL="514350" indent="-514350">
              <a:buAutoNum type="arabicPeriod"/>
            </a:pP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И.А. Гончаров «Обломов»</a:t>
            </a:r>
          </a:p>
          <a:p>
            <a:pPr marL="514350" indent="-514350">
              <a:buAutoNum type="arabicPeriod"/>
            </a:pP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Лермонтов «Герой нашего времени»</a:t>
            </a:r>
          </a:p>
          <a:p>
            <a:pPr marL="514350" indent="-514350">
              <a:buAutoNum type="arabicPeriod"/>
            </a:pP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М. Шолохов «Судьба человека»</a:t>
            </a:r>
          </a:p>
          <a:p>
            <a:pPr marL="514350" indent="-514350">
              <a:buAutoNum type="arabicPeriod"/>
            </a:pP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И.С. Тургенев «Отцы и дети»</a:t>
            </a:r>
          </a:p>
          <a:p>
            <a:pPr marL="514350" indent="-514350">
              <a:buAutoNum type="arabicPeriod"/>
            </a:pP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А. Грин «Алые паруса»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М. Горький «На дне»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М. Горький «Старуха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Изергиль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»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Б. Полевой «Повесть о настоящем человеке»</a:t>
            </a:r>
          </a:p>
          <a:p>
            <a:pPr marL="514350" indent="-514350">
              <a:buAutoNum type="arabicPeriod"/>
            </a:pP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А.Н. Куприн «Гранатовый браслет»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А. Н. Толстой «Русский характер»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А. С.  Грин «Зелёная лампа»</a:t>
            </a:r>
          </a:p>
          <a:p>
            <a:pPr marL="514350" indent="-514350">
              <a:buAutoNum type="arabicPeriod"/>
            </a:pP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Д. С. Лихачёв «Письма о добром и прекрасном»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97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7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sz="27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700" b="1" i="1" u="sng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Направление</a:t>
            </a:r>
            <a:br>
              <a:rPr lang="ru-RU" sz="2700" b="1" i="1" u="sng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700" b="1" i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«Кому </a:t>
            </a:r>
            <a:r>
              <a:rPr lang="ru-RU" sz="2700" b="1" i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на Руси жить хорошо? – вопрос гражданина (социальные пороки и общественная справедливость, поиск путей помощи тем, кому трудно, путей совершенствования общества и государства</a:t>
            </a:r>
            <a:r>
              <a:rPr lang="ru-RU" sz="2700" b="1" i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).»</a:t>
            </a:r>
            <a:r>
              <a:rPr lang="ru-RU" i="1" u="sng" dirty="0"/>
              <a:t/>
            </a:r>
            <a:br>
              <a:rPr lang="ru-RU" i="1" u="sng" dirty="0"/>
            </a:b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5303"/>
            <a:ext cx="10515600" cy="46016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u="sng" dirty="0">
                <a:solidFill>
                  <a:srgbClr val="FF0000"/>
                </a:solidFill>
              </a:rPr>
              <a:t>ФИПИ комментирует</a:t>
            </a:r>
            <a:r>
              <a:rPr lang="ru-RU" i="1" u="sng" dirty="0" smtClean="0">
                <a:solidFill>
                  <a:srgbClr val="FF0000"/>
                </a:solidFill>
              </a:rPr>
              <a:t>: </a:t>
            </a:r>
            <a:r>
              <a:rPr lang="ru-RU" dirty="0"/>
              <a:t>Тематическое направление сформулировано с отсылкой к известной поэме Н. А. Некрасова, 200-летие со дня рождения которого отмечается в конце 2021 г. Поставленный вопрос дает возможность рассуждать о самом понятии «гражданин», об общественной справедливости и личной ответственности гражданина, о счастье и долге, о причинах социальных пороков и способах их устранения, о необходимости помогать тем, у кого возникли жизненные проблемы, о путях совершенствования общественного и государственного устройства.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Темы сочинений, ориентированные на широкий круг социально-философских вопросов, позволят соотнести историю и современность, опереться на читательский кругозор и опыт социально-значимой деятельности выпускника.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 раскрытии тем этого направления можно привлечь для аргументации примеры из художественной, исторической, психологической, философской литературы и публицистики, обозначая при их интерпретации свою гражданскую и нравственную позицию.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92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62550" y="298764"/>
            <a:ext cx="11688024" cy="630121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Примерные темы по </a:t>
            </a: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направлению</a:t>
            </a:r>
          </a:p>
          <a:p>
            <a:pPr marL="0" indent="0" algn="ctr">
              <a:buNone/>
            </a:pPr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«Кому на Руси жить хорошо</a:t>
            </a: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?»</a:t>
            </a:r>
            <a:endParaRPr lang="ru-RU" sz="3200" b="1" u="sng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Что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значит быть авторитетным человеком в обществе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Когда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человек может чувствовать себя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хорошо в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обществе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Может ли государство быть справедливым ко всем?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Как Вы понимаете мысль одного из героев романа «Война и мир»: «Источник блаженства не вне, а внутри нас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...»?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Какими качествами должен обладать с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частливый человек?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Что такое репутация человека в обществе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Что значит «быть в ладу с самим собой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»?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Стоит ли 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помогать тем, кто оказался в трудной ситуации?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Почему человек, живущий в обществе, не может быть свободным от него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Может ли один человек изменить общество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Как не потерять себя, добиваясь успеха в обществе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Всегда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ли нужно прислушиваться к общественному мнению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Что делает человека подлинно счастливым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Всегда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ли общество ценит достойных людей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Что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лучше: быть как все или выделяться из толпы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Как человек может сделать мир вокруг себя лучше?</a:t>
            </a:r>
            <a:br>
              <a:rPr lang="ru-RU" b="1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5702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83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Что читать?</a:t>
            </a:r>
            <a:br>
              <a:rPr lang="ru-RU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51850"/>
            <a:ext cx="10515600" cy="5993394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Н.А. Некрасов «Кому на Руси жить хорошо»</a:t>
            </a:r>
          </a:p>
          <a:p>
            <a:pPr marL="514350" indent="-514350">
              <a:buAutoNum type="arabicPeriod"/>
            </a:pPr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А.С. Пушкин «Медный всадник»</a:t>
            </a:r>
          </a:p>
          <a:p>
            <a:pPr marL="514350" indent="-514350">
              <a:buAutoNum type="arabicPeriod"/>
            </a:pPr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А.С. Пушкин «Капитанская дочка»</a:t>
            </a:r>
          </a:p>
          <a:p>
            <a:pPr marL="514350" indent="-514350">
              <a:buAutoNum type="arabicPeriod"/>
            </a:pPr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Ф.М. Достоевский «Преступление и наказание»</a:t>
            </a:r>
          </a:p>
          <a:p>
            <a:pPr marL="514350" indent="-514350">
              <a:buAutoNum type="arabicPeriod"/>
            </a:pPr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А.С. Пушкин «Станционный смотритель»</a:t>
            </a:r>
          </a:p>
          <a:p>
            <a:pPr marL="514350" indent="-514350">
              <a:buAutoNum type="arabicPeriod"/>
            </a:pPr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М. Ю. Лермонтов «Герой нашего времени»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Л.Н. Толстой «Война и мир»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Н.С. Лесков «Очарованный странник»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Н.С. Лесков «Левша»</a:t>
            </a:r>
          </a:p>
          <a:p>
            <a:pPr marL="514350" indent="-514350">
              <a:buAutoNum type="arabicPeriod"/>
            </a:pPr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Н. В. Гоголь «Ревизор»,</a:t>
            </a: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«Шинель»</a:t>
            </a:r>
          </a:p>
          <a:p>
            <a:pPr marL="514350" indent="-514350">
              <a:buAutoNum type="arabicPeriod"/>
            </a:pPr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М. Булгаков «Собачье сердце»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М. Горький «На дне»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Горький «Старуха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Изергиль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23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3" y="1059255"/>
            <a:ext cx="10628767" cy="5117708"/>
          </a:xfrm>
        </p:spPr>
      </p:pic>
    </p:spTree>
    <p:extLst>
      <p:ext uri="{BB962C8B-B14F-4D97-AF65-F5344CB8AC3E}">
        <p14:creationId xmlns="" xmlns:p14="http://schemas.microsoft.com/office/powerpoint/2010/main" val="38023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11 класс</a:t>
            </a:r>
          </a:p>
        </p:txBody>
      </p:sp>
      <p:graphicFrame>
        <p:nvGraphicFramePr>
          <p:cNvPr id="11267" name="Объект 3"/>
          <p:cNvGraphicFramePr>
            <a:graphicFrameLocks noGrp="1"/>
          </p:cNvGraphicFramePr>
          <p:nvPr>
            <p:ph idx="1"/>
          </p:nvPr>
        </p:nvGraphicFramePr>
        <p:xfrm>
          <a:off x="666751" y="1600201"/>
          <a:ext cx="10858500" cy="4525963"/>
        </p:xfrm>
        <a:graphic>
          <a:graphicData uri="http://schemas.openxmlformats.org/presentationml/2006/ole">
            <p:oleObj spid="_x0000_s1026" r:id="rId3" imgW="8144962" imgH="452362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2254779" y="2682876"/>
            <a:ext cx="6511925" cy="1524000"/>
          </a:xfrm>
        </p:spPr>
        <p:txBody>
          <a:bodyPr rtlCol="0"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b="1" dirty="0" smtClean="0"/>
              <a:t>Отличники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390651" y="1773238"/>
          <a:ext cx="10465163" cy="177951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31371"/>
                <a:gridCol w="1131369"/>
                <a:gridCol w="1414211"/>
                <a:gridCol w="3504668"/>
                <a:gridCol w="3283544"/>
              </a:tblGrid>
              <a:tr h="5346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литера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Фамилия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Имя</a:t>
                      </a:r>
                      <a:endParaRPr lang="ru-RU" dirty="0"/>
                    </a:p>
                  </a:txBody>
                  <a:tcPr marL="121920" marR="121920"/>
                </a:tc>
              </a:tr>
              <a:tr h="414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Полищук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Анна</a:t>
                      </a:r>
                    </a:p>
                  </a:txBody>
                  <a:tcPr marL="12700" marR="12700" marT="9525" marB="0" anchor="ctr"/>
                </a:tc>
              </a:tr>
              <a:tr h="414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Григорьева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Карина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414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Мартыненко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Виктория</a:t>
                      </a:r>
                    </a:p>
                  </a:txBody>
                  <a:tcPr marL="12700" marR="12700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2789237" y="2999318"/>
            <a:ext cx="6511925" cy="891117"/>
          </a:xfrm>
        </p:spPr>
        <p:txBody>
          <a:bodyPr rtlCol="0"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/>
              <a:t>С одной «4»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07534" y="1628776"/>
          <a:ext cx="10705369" cy="140425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14935"/>
                <a:gridCol w="982728"/>
                <a:gridCol w="2028428"/>
                <a:gridCol w="1791977"/>
                <a:gridCol w="2546493"/>
                <a:gridCol w="2640808"/>
              </a:tblGrid>
              <a:tr h="74420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№ п/п</a:t>
                      </a:r>
                      <a:endParaRPr lang="ru-RU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класс</a:t>
                      </a:r>
                      <a:endParaRPr lang="ru-RU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Фамилия</a:t>
                      </a:r>
                      <a:endParaRPr lang="ru-RU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Имя</a:t>
                      </a:r>
                      <a:endParaRPr lang="ru-RU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предмет</a:t>
                      </a:r>
                      <a:endParaRPr lang="ru-RU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учитель</a:t>
                      </a:r>
                      <a:endParaRPr lang="ru-RU" sz="1800" dirty="0"/>
                    </a:p>
                  </a:txBody>
                  <a:tcPr marL="121920" marR="121920"/>
                </a:tc>
              </a:tr>
              <a:tr h="3300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 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Лавриненко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Анастасия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химия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Свердлова О.А.</a:t>
                      </a:r>
                    </a:p>
                  </a:txBody>
                  <a:tcPr marL="12700" marR="12700" marT="9525" marB="0" anchor="b"/>
                </a:tc>
              </a:tr>
              <a:tr h="3300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 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Кондратьева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Татьяна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химия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Свердлова О.А.</a:t>
                      </a:r>
                    </a:p>
                  </a:txBody>
                  <a:tcPr marL="12700" marR="12700" marT="9525" marB="0" anchor="b"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 rot="16200000">
            <a:off x="-2789237" y="2999318"/>
            <a:ext cx="6511925" cy="89111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400" b="1" dirty="0">
                <a:latin typeface="+mj-lt"/>
                <a:ea typeface="+mj-ea"/>
                <a:cs typeface="+mj-cs"/>
              </a:rPr>
              <a:t>С одной «3»</a:t>
            </a:r>
          </a:p>
        </p:txBody>
      </p:sp>
      <p:graphicFrame>
        <p:nvGraphicFramePr>
          <p:cNvPr id="3" name="Объект 3"/>
          <p:cNvGraphicFramePr>
            <a:graphicFrameLocks/>
          </p:cNvGraphicFramePr>
          <p:nvPr/>
        </p:nvGraphicFramePr>
        <p:xfrm>
          <a:off x="1007534" y="1484313"/>
          <a:ext cx="10897887" cy="236044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27792"/>
                <a:gridCol w="1000400"/>
                <a:gridCol w="2064905"/>
                <a:gridCol w="1824203"/>
                <a:gridCol w="2592288"/>
                <a:gridCol w="2688299"/>
              </a:tblGrid>
              <a:tr h="73831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№ п/п</a:t>
                      </a:r>
                      <a:endParaRPr lang="ru-RU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класс</a:t>
                      </a:r>
                      <a:endParaRPr lang="ru-RU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Фамилия</a:t>
                      </a:r>
                      <a:endParaRPr lang="ru-RU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Имя</a:t>
                      </a:r>
                      <a:endParaRPr lang="ru-RU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предмет</a:t>
                      </a:r>
                      <a:endParaRPr lang="ru-RU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учитель</a:t>
                      </a:r>
                      <a:endParaRPr lang="ru-RU" sz="1800" dirty="0"/>
                    </a:p>
                  </a:txBody>
                  <a:tcPr marL="121920" marR="121920"/>
                </a:tc>
              </a:tr>
              <a:tr h="327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 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Алексеенко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Егор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химия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Свердлова О.А.</a:t>
                      </a:r>
                    </a:p>
                  </a:txBody>
                  <a:tcPr marL="12700" marR="12700" marT="9525" marB="0" anchor="ctr"/>
                </a:tc>
              </a:tr>
              <a:tr h="327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 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Алексеенко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Никита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химия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Свердлова О.А.</a:t>
                      </a:r>
                    </a:p>
                  </a:txBody>
                  <a:tcPr marL="12700" marR="12700" marT="9525" marB="0" anchor="ctr"/>
                </a:tc>
              </a:tr>
              <a:tr h="321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 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Брагин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Павел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химия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Свердлова О.А.</a:t>
                      </a:r>
                    </a:p>
                  </a:txBody>
                  <a:tcPr marL="12700" marR="12700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 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Волкова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Арина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химия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Свердлова О.А.</a:t>
                      </a:r>
                    </a:p>
                  </a:txBody>
                  <a:tcPr marL="12700" marR="12700" marT="9525" marB="0" anchor="ctr"/>
                </a:tc>
              </a:tr>
              <a:tr h="358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 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Столяров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Артем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химия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Свердлова О.А.</a:t>
                      </a:r>
                    </a:p>
                  </a:txBody>
                  <a:tcPr marL="12700" marR="12700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5955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             Школьный этап В</a:t>
            </a:r>
            <a:r>
              <a:rPr lang="ru-RU" sz="3100" dirty="0" smtClean="0"/>
              <a:t>с</a:t>
            </a:r>
            <a:r>
              <a:rPr lang="ru-RU" dirty="0" smtClean="0"/>
              <a:t>ОШ-2021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791633" y="1276351"/>
            <a:ext cx="10560051" cy="4803775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b="1" dirty="0" smtClean="0"/>
              <a:t>17</a:t>
            </a:r>
            <a:r>
              <a:rPr lang="ru-RU" dirty="0" smtClean="0"/>
              <a:t>  - предметных олимпиад.</a:t>
            </a:r>
            <a:endParaRPr lang="ru-RU" sz="2000" dirty="0" smtClean="0"/>
          </a:p>
          <a:p>
            <a:pPr>
              <a:buFont typeface="Wingdings 2" pitchFamily="18" charset="2"/>
              <a:buNone/>
              <a:defRPr/>
            </a:pPr>
            <a:r>
              <a:rPr lang="ru-RU" b="1" dirty="0" smtClean="0"/>
              <a:t>318 - </a:t>
            </a:r>
            <a:r>
              <a:rPr lang="ru-RU" dirty="0" smtClean="0"/>
              <a:t>участников </a:t>
            </a:r>
            <a:r>
              <a:rPr lang="ru-RU" b="1" dirty="0" smtClean="0"/>
              <a:t>по каждому образовательному предмету</a:t>
            </a:r>
            <a:r>
              <a:rPr lang="ru-RU" dirty="0" smtClean="0"/>
              <a:t> </a:t>
            </a:r>
            <a:r>
              <a:rPr lang="ru-RU" b="1" dirty="0" smtClean="0"/>
              <a:t>(52 %) </a:t>
            </a:r>
            <a:r>
              <a:rPr lang="ru-RU" dirty="0" smtClean="0"/>
              <a:t>от общего количества  всех обучающихся.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(2020г.- </a:t>
            </a:r>
            <a:r>
              <a:rPr lang="ru-RU" b="1" dirty="0" smtClean="0"/>
              <a:t>267 участников)</a:t>
            </a:r>
            <a:endParaRPr lang="ru-RU" dirty="0" smtClean="0"/>
          </a:p>
          <a:p>
            <a:pPr>
              <a:buFont typeface="Wingdings 2" pitchFamily="18" charset="2"/>
              <a:buNone/>
              <a:defRPr/>
            </a:pPr>
            <a:r>
              <a:rPr lang="ru-RU" b="1" dirty="0" smtClean="0"/>
              <a:t>175</a:t>
            </a:r>
            <a:r>
              <a:rPr lang="ru-RU" dirty="0" smtClean="0"/>
              <a:t> обучающихся </a:t>
            </a:r>
            <a:r>
              <a:rPr lang="ru-RU" b="1" dirty="0" smtClean="0"/>
              <a:t>(30 %) </a:t>
            </a:r>
            <a:r>
              <a:rPr lang="ru-RU" dirty="0" smtClean="0"/>
              <a:t>приняли   участие в одной предметной олимпиаде (2020г. – </a:t>
            </a:r>
            <a:r>
              <a:rPr lang="ru-RU" b="1" dirty="0" smtClean="0"/>
              <a:t>98 участников)</a:t>
            </a:r>
            <a:r>
              <a:rPr lang="ru-RU" dirty="0" smtClean="0"/>
              <a:t>;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b="1" dirty="0" smtClean="0"/>
              <a:t>Победители:   42 человека (2020г – 28чел.)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b="1" dirty="0" smtClean="0"/>
              <a:t>Призёры:       97 человек (2020г. - 104 человека)</a:t>
            </a:r>
            <a:r>
              <a:rPr lang="ru-RU" dirty="0" smtClean="0"/>
              <a:t>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b="1" dirty="0" smtClean="0"/>
              <a:t>(44 %</a:t>
            </a:r>
            <a:r>
              <a:rPr lang="ru-RU" dirty="0" smtClean="0"/>
              <a:t> от общего числа всех  участников).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213" y="1916832"/>
            <a:ext cx="109728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итогового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(изложения)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открытых официальных ресурсах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ege.edu.ru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topic.ege.edu.ru)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ege55</a:t>
            </a:r>
            <a:r>
              <a:rPr lang="ru-RU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rustest.ru</a:t>
            </a:r>
            <a:r>
              <a:rPr lang="en-US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минут до проведения итогового сочинения по местному </a:t>
            </a:r>
            <a:r>
              <a:rPr lang="ru-RU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9403" y="3429001"/>
            <a:ext cx="10731740" cy="3180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 smtClean="0"/>
          </a:p>
          <a:p>
            <a:pPr algn="ctr"/>
            <a:endParaRPr lang="ru-RU" b="1" u="sng" dirty="0"/>
          </a:p>
          <a:p>
            <a:pPr algn="ctr"/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«горячих»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линий: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Омской области: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(3812)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(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доп. 2880)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КУ «Региональный информационно-аналитический центр системы образования Омской области»: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(3812)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37-74-92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2491" y="242222"/>
            <a:ext cx="1422523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54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1"/>
            <a:ext cx="11582400" cy="614855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Победители   ШЭ </a:t>
            </a:r>
            <a:r>
              <a:rPr lang="ru-RU" sz="2800" dirty="0" err="1" smtClean="0"/>
              <a:t>В</a:t>
            </a:r>
            <a:r>
              <a:rPr lang="ru-RU" sz="2400" dirty="0" err="1" smtClean="0"/>
              <a:t>с</a:t>
            </a:r>
            <a:r>
              <a:rPr lang="ru-RU" sz="2800" dirty="0" err="1" smtClean="0"/>
              <a:t>ОШ</a:t>
            </a:r>
            <a:r>
              <a:rPr lang="ru-RU" sz="2800" dirty="0" smtClean="0"/>
              <a:t> - 19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52451" y="533401"/>
          <a:ext cx="10670116" cy="238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0743">
                  <a:extLst>
                    <a:ext uri="{9D8B030D-6E8A-4147-A177-3AD203B41FA5}"/>
                  </a:extLst>
                </a:gridCol>
                <a:gridCol w="1546637">
                  <a:extLst>
                    <a:ext uri="{9D8B030D-6E8A-4147-A177-3AD203B41FA5}"/>
                  </a:extLst>
                </a:gridCol>
                <a:gridCol w="4222736">
                  <a:extLst>
                    <a:ext uri="{9D8B030D-6E8A-4147-A177-3AD203B41FA5}"/>
                  </a:extLst>
                </a:gridCol>
              </a:tblGrid>
              <a:tr h="39624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ФИ участника</a:t>
                      </a:r>
                      <a:endParaRPr lang="ru-RU" sz="2000" dirty="0"/>
                    </a:p>
                  </a:txBody>
                  <a:tcPr marL="121925" marR="12192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класс</a:t>
                      </a:r>
                      <a:endParaRPr lang="ru-RU" sz="1800" dirty="0"/>
                    </a:p>
                  </a:txBody>
                  <a:tcPr marL="121925" marR="12192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Предмет</a:t>
                      </a:r>
                      <a:endParaRPr lang="ru-RU" sz="1800" dirty="0"/>
                    </a:p>
                  </a:txBody>
                  <a:tcPr marL="121925" marR="12192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/>
                </a:extLst>
              </a:tr>
              <a:tr h="397663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Кондратьева Татьяна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5" marR="12192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5" marR="12192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русский язык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5" marR="12192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97663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Григорьева </a:t>
                      </a: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Карина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английский язык, право, ОБЖ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97663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Полищук Анна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97663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Коробчук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Анна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97663">
                <a:tc>
                  <a:txBody>
                    <a:bodyPr/>
                    <a:lstStyle/>
                    <a:p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Михайлюк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Владислав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190006"/>
            <a:ext cx="11582400" cy="53439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/>
              <a:t>Спортивные достижения</a:t>
            </a:r>
            <a:endParaRPr lang="ru-RU" sz="2800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06400" y="688975"/>
            <a:ext cx="11582400" cy="58229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b="1" smtClean="0"/>
              <a:t>Кросс «Золотая осень»</a:t>
            </a:r>
          </a:p>
          <a:p>
            <a:pPr>
              <a:buFont typeface="Wingdings 2" pitchFamily="18" charset="2"/>
              <a:buNone/>
            </a:pPr>
            <a:r>
              <a:rPr lang="ru-RU" sz="2400" b="1" smtClean="0"/>
              <a:t>(</a:t>
            </a:r>
            <a:r>
              <a:rPr lang="ru-RU" sz="2400" i="1" smtClean="0"/>
              <a:t>Продовикова  М.А., Гурулёва О.Ю.)</a:t>
            </a:r>
            <a:endParaRPr lang="ru-RU" sz="2400" b="1" i="1" smtClean="0"/>
          </a:p>
          <a:p>
            <a:pPr>
              <a:buFont typeface="Wingdings 2" pitchFamily="18" charset="2"/>
              <a:buNone/>
            </a:pPr>
            <a:r>
              <a:rPr lang="ru-RU" sz="2400" b="1" smtClean="0"/>
              <a:t>  </a:t>
            </a:r>
            <a:r>
              <a:rPr lang="en-US" sz="2400" b="1" smtClean="0"/>
              <a:t>I </a:t>
            </a:r>
            <a:r>
              <a:rPr lang="ru-RU" sz="2400" b="1" smtClean="0"/>
              <a:t>место</a:t>
            </a:r>
            <a:r>
              <a:rPr lang="ru-RU" sz="2400" smtClean="0"/>
              <a:t> Рудаев Александр 8Б, Голубь Арина8Б, Петров Дмитрий 9А, Козубовская Елизавета 9А, Урусов Никита 10, Прямосудова Виктория 10, Толпекин Максим 11, Григорьева Карина 11. </a:t>
            </a:r>
            <a:endParaRPr lang="ru-RU" sz="2400" b="1" smtClean="0"/>
          </a:p>
          <a:p>
            <a:pPr>
              <a:buFont typeface="Wingdings 2" pitchFamily="18" charset="2"/>
              <a:buNone/>
            </a:pPr>
            <a:r>
              <a:rPr lang="ru-RU" sz="2400" b="1" smtClean="0"/>
              <a:t>  </a:t>
            </a:r>
            <a:r>
              <a:rPr lang="en-US" sz="2400" b="1" smtClean="0"/>
              <a:t>II </a:t>
            </a:r>
            <a:r>
              <a:rPr lang="ru-RU" sz="2400" b="1" smtClean="0"/>
              <a:t>место </a:t>
            </a:r>
            <a:r>
              <a:rPr lang="ru-RU" sz="2400" smtClean="0"/>
              <a:t>Заводских Ярослав 8Б,Плохотник Лилия 8Б, Можаев Никита 9В, Цветкова Александра 9А, Дзембо Тимофей 10, Дударева Лада 10, Санин Кирилл 11, Скупова Ксения 11. 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77774" y="1825625"/>
            <a:ext cx="103300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   Итоговое </a:t>
            </a: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сочинение является допуском выпускников к государственной итоговой аттестации.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6" y="444326"/>
            <a:ext cx="4286250" cy="428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272" y="5078191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76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97940" y="995881"/>
            <a:ext cx="10782678" cy="5181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    Итоговое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сочинение, с одной стороны,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нацелено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на проверку общих речевых компетенций обучающегося, выявление уровня его речевой культуры, оценку умения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рассуждать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по избранной теме, аргументировать свою позицию. С другой стороны,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оно содержит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требование построения аргументации с обязательным привлечением примера (-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ов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) из литературного материала.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6" y="444326"/>
            <a:ext cx="4286250" cy="428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37" y="6176963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045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70368" y="660903"/>
            <a:ext cx="10909426" cy="5993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     Утверждены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тематические направления итогового сочинения 2021/22 учебного года: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</a:t>
            </a:r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. Человек путешествующий: дорога в жизни человека</a:t>
            </a:r>
            <a:b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2. Цивилизация и технологии — спасение, вызов или трагедия?</a:t>
            </a:r>
            <a:b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3. Преступление и наказание — вечная тема</a:t>
            </a:r>
            <a:b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4. Книга (музыка, спектакль, фильм) — про меня</a:t>
            </a:r>
            <a:b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5. Кому на Руси жить хорошо? — вопрос </a:t>
            </a: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гражданина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В соответствии с указанными тематическими направлениями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Рособрнадзор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организует разработку закрытого перечня тем итогового сочинения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и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проводит их комплектацию по часовым поясам. Комплект будет включать пять тем сочинений из закрытого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перечня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(по одной теме от каждого общего тематического направления)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68" y="118401"/>
            <a:ext cx="4286250" cy="428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5631962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956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575302" y="1825625"/>
            <a:ext cx="89402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    Результатом проверки итогового </a:t>
            </a: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сочинения будет «зачет» или «незачет».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6" y="444326"/>
            <a:ext cx="4286250" cy="428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378" y="4381074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16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16871" y="289711"/>
            <a:ext cx="11796666" cy="5905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    </a:t>
            </a:r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К 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проверке по критериям оценивания допускаются итоговые сочинения, соответствующие установленным </a:t>
            </a:r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требованиям: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Требование 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№ 1. </a:t>
            </a:r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«Объем итогового сочинения</a:t>
            </a: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».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Рекомендуемое количество слов – </a:t>
            </a:r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от 350.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Максимальное количество слов в сочинении не устанавливается. Если в сочинении </a:t>
            </a:r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менее 250 слов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(в подсчет включаются все слова, в том числе и служебные), то выставляется «незачет» за невыполнение требования № 1 и «незачет» за работу в целом .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Требование 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№ 2. </a:t>
            </a:r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«Самостоятельность написания итогового </a:t>
            </a: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сочинения».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Не допускается списывание сочинения (фрагментов сочинения) из какого-либо источника или воспроизведение по памяти чужого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текста. Если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сочинение признано несамостоятельным, то выставляется «незачет» за невыполнение требования № 2 и «незачет» за работу в целом (такое сочинение не проверяется по критериям оценивания)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649" y="5986991"/>
            <a:ext cx="4223913" cy="4223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25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1999</Words>
  <Application>Microsoft Office PowerPoint</Application>
  <PresentationFormat>Произвольный</PresentationFormat>
  <Paragraphs>385</Paragraphs>
  <Slides>41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Тема Office</vt:lpstr>
      <vt:lpstr>Лист Microsoft Office Excel 97-2003</vt:lpstr>
      <vt:lpstr>Итоговое сочинение </vt:lpstr>
      <vt:lpstr> Документы, регламентирующие организацию  и проведение итогового сочинения (изложения)</vt:lpstr>
      <vt:lpstr>Слайд 3</vt:lpstr>
      <vt:lpstr>   Публикация тем итогового сочинения (изложения) на открытых официальных ресурсах: ege.edu.ru (topic.ege.edu.ru) ege55.ru rustest.ru  за 15 минут до проведения итогового сочинения по местному времени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Композиция сочинения</vt:lpstr>
      <vt:lpstr>Структура итогового сочинения </vt:lpstr>
      <vt:lpstr>I. Вступление раскрывает основную мысль, вводит в круг рассматриваемых проблем. </vt:lpstr>
      <vt:lpstr>II. Основная часть раскрывает идею сочинения и связанные с ней вопросы, представляет систему доказательств выдвинутых положений</vt:lpstr>
      <vt:lpstr>Аргумент состоит из 3 элементов: </vt:lpstr>
      <vt:lpstr>III. Заключение</vt:lpstr>
      <vt:lpstr>        Направление  «Человек путешествующий: дорога в жизни человека (дорога реальная, воображаемая, книжная)» </vt:lpstr>
      <vt:lpstr>Примерные темы по направлению  «Человек путешествующий»</vt:lpstr>
      <vt:lpstr>Слайд 21</vt:lpstr>
      <vt:lpstr>Направление «Цивилизация и технологии – спасение, вызов или трагедия? (достижения и риски цивилизации, надежды и страхи, с ней связанные).» </vt:lpstr>
      <vt:lpstr>Слайд 23</vt:lpstr>
      <vt:lpstr>Что читать? </vt:lpstr>
      <vt:lpstr>Направление «Преступление и Наказание – вечная тема (преступление и наказание как явление социальное и нравственное, совесть и стыд, ответственность, раскаяние)» </vt:lpstr>
      <vt:lpstr>Слайд 26</vt:lpstr>
      <vt:lpstr> Что читать? </vt:lpstr>
      <vt:lpstr>  Направление «Книга (музыка, спектакль, фильм) – про меня (высказывание о тексте, который представляется личностно важным для 11-классника)»  </vt:lpstr>
      <vt:lpstr>Слайд 29</vt:lpstr>
      <vt:lpstr>Что читать? </vt:lpstr>
      <vt:lpstr>  Направление «Кому на Руси жить хорошо? – вопрос гражданина (социальные пороки и общественная справедливость, поиск путей помощи тем, кому трудно, путей совершенствования общества и государства).»  </vt:lpstr>
      <vt:lpstr>Слайд 32</vt:lpstr>
      <vt:lpstr>Что читать? </vt:lpstr>
      <vt:lpstr>Слайд 34</vt:lpstr>
      <vt:lpstr>11 класс</vt:lpstr>
      <vt:lpstr>Отличники</vt:lpstr>
      <vt:lpstr>С одной «4»</vt:lpstr>
      <vt:lpstr>Слайд 38</vt:lpstr>
      <vt:lpstr>             Школьный этап ВсОШ-2021</vt:lpstr>
      <vt:lpstr>Победители   ШЭ ВсОШ - 19</vt:lpstr>
      <vt:lpstr>Спортивные достижения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</dc:title>
  <dc:creator>Админ</dc:creator>
  <cp:lastModifiedBy>Крюк</cp:lastModifiedBy>
  <cp:revision>145</cp:revision>
  <cp:lastPrinted>2021-11-10T15:05:33Z</cp:lastPrinted>
  <dcterms:created xsi:type="dcterms:W3CDTF">2021-08-31T05:32:20Z</dcterms:created>
  <dcterms:modified xsi:type="dcterms:W3CDTF">2021-11-11T11:16:28Z</dcterms:modified>
</cp:coreProperties>
</file>